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1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Откройте лекцию вопросом: почему участок нельзя оценивать только по площади и зарегистрированному праву? Объясните, что участок одновременно включён в правовую, градостроительную, экологическую и инфраструктурную системы. Иллюстрация условно показывает характер Усть-Каменогорска: город, реки и горное окружение.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Схема показывает смену масштаба: сведения об участке нельзя анализировать отдельно от квартала и всего населённого пункта. Свяжите этот слайд с первой вводной лекцией.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2010722A-274E-4E28-8677-0B2CFBF62322}"/>
              </a:ext>
            </a:extLst>
          </p:cNvPr>
          <p:cNvSpPr>
            <a:spLocks noGrp="1"/>
          </p:cNvSpPr>
          <p:nvPr/>
        </p:nvSpPr>
        <p:spPr>
          <a:xfrm>
            <a:off x="5810250" y="904875"/>
            <a:ext cx="5810250" cy="4857750"/>
          </a:xfrm>
          <a:prstGeom prst="rect">
            <a:avLst/>
          </a:prstGeom>
          <a:solidFill>
            <a:srgbClr val="EAF4F8"/>
          </a:solidFill>
          <a:ln w="0">
            <a:noFill/>
          </a:ln>
        </p:spPr>
      </p:sp>
      <p:sp>
        <p:nvSpPr>
          <p:cNvPr id="2" name="Равнобедренный треугольник 1">
            <a:extLst>
              <a:ext uri="{FF2B5EF4-FFF2-40B4-BE49-F238E27FC236}">
                <a16:creationId xmlns:a16="http://schemas.microsoft.com/office/drawing/2014/main" id="{8F0B6694-E5A0-41AE-98A6-E154293120B1}"/>
              </a:ext>
            </a:extLst>
          </p:cNvPr>
          <p:cNvSpPr>
            <a:spLocks noGrp="1"/>
          </p:cNvSpPr>
          <p:nvPr/>
        </p:nvSpPr>
        <p:spPr>
          <a:xfrm>
            <a:off x="5905500" y="2000250"/>
            <a:ext cx="1626870" cy="2185988"/>
          </a:xfrm>
          <a:prstGeom prst="triangle">
            <a:avLst/>
          </a:prstGeom>
          <a:solidFill>
            <a:srgbClr val="879B7A"/>
          </a:solidFill>
          <a:ln w="0">
            <a:noFill/>
          </a:ln>
        </p:spPr>
      </p:sp>
      <p:sp>
        <p:nvSpPr>
          <p:cNvPr id="3" name="Равнобедренный треугольник 2">
            <a:extLst>
              <a:ext uri="{FF2B5EF4-FFF2-40B4-BE49-F238E27FC236}">
                <a16:creationId xmlns:a16="http://schemas.microsoft.com/office/drawing/2014/main" id="{D0ED3DEA-7CF3-4EE5-8962-374584E5B64D}"/>
              </a:ext>
            </a:extLst>
          </p:cNvPr>
          <p:cNvSpPr>
            <a:spLocks noGrp="1"/>
          </p:cNvSpPr>
          <p:nvPr/>
        </p:nvSpPr>
        <p:spPr>
          <a:xfrm>
            <a:off x="6856095" y="1809750"/>
            <a:ext cx="1975485" cy="2526030"/>
          </a:xfrm>
          <a:prstGeom prst="triangle">
            <a:avLst/>
          </a:prstGeom>
          <a:solidFill>
            <a:srgbClr val="6F8870"/>
          </a:solidFill>
          <a:ln w="0">
            <a:noFill/>
          </a:ln>
        </p:spPr>
      </p:sp>
      <p:sp>
        <p:nvSpPr>
          <p:cNvPr id="4" name="Равнобедренный треугольник 3">
            <a:extLst>
              <a:ext uri="{FF2B5EF4-FFF2-40B4-BE49-F238E27FC236}">
                <a16:creationId xmlns:a16="http://schemas.microsoft.com/office/drawing/2014/main" id="{D34024D9-AF8B-4498-B75F-FDDE8E970E68}"/>
              </a:ext>
            </a:extLst>
          </p:cNvPr>
          <p:cNvSpPr>
            <a:spLocks noGrp="1"/>
          </p:cNvSpPr>
          <p:nvPr/>
        </p:nvSpPr>
        <p:spPr>
          <a:xfrm>
            <a:off x="8308658" y="2095500"/>
            <a:ext cx="1743075" cy="1943100"/>
          </a:xfrm>
          <a:prstGeom prst="triangle">
            <a:avLst/>
          </a:prstGeom>
          <a:solidFill>
            <a:srgbClr val="97AA89"/>
          </a:solidFill>
          <a:ln w="0">
            <a:noFill/>
          </a:ln>
        </p:spPr>
      </p:sp>
      <p:sp>
        <p:nvSpPr>
          <p:cNvPr id="5" name="Волна 4">
            <a:extLst>
              <a:ext uri="{FF2B5EF4-FFF2-40B4-BE49-F238E27FC236}">
                <a16:creationId xmlns:a16="http://schemas.microsoft.com/office/drawing/2014/main" id="{C2A1E363-0235-4D43-9ED5-1084C6B2F991}"/>
              </a:ext>
            </a:extLst>
          </p:cNvPr>
          <p:cNvSpPr>
            <a:spLocks noGrp="1"/>
          </p:cNvSpPr>
          <p:nvPr/>
        </p:nvSpPr>
        <p:spPr>
          <a:xfrm>
            <a:off x="5667375" y="3965258"/>
            <a:ext cx="6096000" cy="1554480"/>
          </a:xfrm>
          <a:prstGeom prst="wave">
            <a:avLst/>
          </a:prstGeom>
          <a:solidFill>
            <a:srgbClr val="69A9D0"/>
          </a:solidFill>
          <a:ln w="0">
            <a:noFill/>
          </a:ln>
        </p:spPr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3F7A95D-8FD6-4B94-AE40-AF4B8B5F719B}"/>
              </a:ext>
            </a:extLst>
          </p:cNvPr>
          <p:cNvSpPr>
            <a:spLocks noGrp="1"/>
          </p:cNvSpPr>
          <p:nvPr/>
        </p:nvSpPr>
        <p:spPr>
          <a:xfrm>
            <a:off x="6100763" y="2750820"/>
            <a:ext cx="581025" cy="1360170"/>
          </a:xfrm>
          <a:prstGeom prst="rect">
            <a:avLst/>
          </a:prstGeom>
          <a:solidFill>
            <a:srgbClr val="17365D"/>
          </a:solidFill>
          <a:ln w="0">
            <a:noFill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06A3452-4936-43E1-BFCB-9B91835F5812}"/>
              </a:ext>
            </a:extLst>
          </p:cNvPr>
          <p:cNvSpPr>
            <a:spLocks noGrp="1"/>
          </p:cNvSpPr>
          <p:nvPr/>
        </p:nvSpPr>
        <p:spPr>
          <a:xfrm>
            <a:off x="6797993" y="3090863"/>
            <a:ext cx="464820" cy="1020128"/>
          </a:xfrm>
          <a:prstGeom prst="rect">
            <a:avLst/>
          </a:prstGeom>
          <a:solidFill>
            <a:srgbClr val="D89A2B"/>
          </a:solidFill>
          <a:ln w="0">
            <a:noFill/>
          </a:ln>
        </p:spPr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E09C714-D12E-4CCA-953B-E0707CA7C972}"/>
              </a:ext>
            </a:extLst>
          </p:cNvPr>
          <p:cNvSpPr>
            <a:spLocks noGrp="1"/>
          </p:cNvSpPr>
          <p:nvPr/>
        </p:nvSpPr>
        <p:spPr>
          <a:xfrm>
            <a:off x="7495223" y="2459355"/>
            <a:ext cx="697230" cy="1651635"/>
          </a:xfrm>
          <a:prstGeom prst="rect">
            <a:avLst/>
          </a:prstGeom>
          <a:solidFill>
            <a:srgbClr val="2F6B4F"/>
          </a:solidFill>
          <a:ln w="0">
            <a:noFill/>
          </a:ln>
        </p:spPr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2514385-5C28-47BC-B838-079013210D1D}"/>
              </a:ext>
            </a:extLst>
          </p:cNvPr>
          <p:cNvSpPr>
            <a:spLocks noGrp="1"/>
          </p:cNvSpPr>
          <p:nvPr/>
        </p:nvSpPr>
        <p:spPr>
          <a:xfrm>
            <a:off x="8366760" y="2993707"/>
            <a:ext cx="581025" cy="1117283"/>
          </a:xfrm>
          <a:prstGeom prst="rect">
            <a:avLst/>
          </a:prstGeom>
          <a:solidFill>
            <a:srgbClr val="17365D"/>
          </a:solidFill>
          <a:ln w="0">
            <a:noFill/>
          </a:ln>
        </p:spPr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B16F780-7878-4719-9D14-E3C5FB6FCD31}"/>
              </a:ext>
            </a:extLst>
          </p:cNvPr>
          <p:cNvSpPr>
            <a:spLocks noGrp="1"/>
          </p:cNvSpPr>
          <p:nvPr/>
        </p:nvSpPr>
        <p:spPr>
          <a:xfrm>
            <a:off x="9122093" y="2653665"/>
            <a:ext cx="581025" cy="1457325"/>
          </a:xfrm>
          <a:prstGeom prst="rect">
            <a:avLst/>
          </a:prstGeom>
          <a:solidFill>
            <a:srgbClr val="D89A2B"/>
          </a:solidFill>
          <a:ln w="0">
            <a:noFill/>
          </a:ln>
        </p:spPr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3F2F6DB-AAC2-4E66-814C-7713B84994C2}"/>
              </a:ext>
            </a:extLst>
          </p:cNvPr>
          <p:cNvSpPr>
            <a:spLocks noGrp="1"/>
          </p:cNvSpPr>
          <p:nvPr/>
        </p:nvSpPr>
        <p:spPr>
          <a:xfrm>
            <a:off x="9877425" y="3188018"/>
            <a:ext cx="464820" cy="922973"/>
          </a:xfrm>
          <a:prstGeom prst="rect">
            <a:avLst/>
          </a:prstGeom>
          <a:solidFill>
            <a:srgbClr val="2F6B4F"/>
          </a:solidFill>
          <a:ln w="0">
            <a:noFill/>
          </a:ln>
        </p:spPr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0F0552E-078D-495E-B626-0A3C7C283E85}"/>
              </a:ext>
            </a:extLst>
          </p:cNvPr>
          <p:cNvSpPr>
            <a:spLocks noGrp="1"/>
          </p:cNvSpPr>
          <p:nvPr/>
        </p:nvSpPr>
        <p:spPr>
          <a:xfrm>
            <a:off x="10458450" y="2799398"/>
            <a:ext cx="697230" cy="1311593"/>
          </a:xfrm>
          <a:prstGeom prst="rect">
            <a:avLst/>
          </a:prstGeom>
          <a:solidFill>
            <a:srgbClr val="17365D"/>
          </a:solidFill>
          <a:ln w="0">
            <a:noFill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AC6FD9C6-314E-4294-89FF-97610F310B23}"/>
              </a:ext>
            </a:extLst>
          </p:cNvPr>
          <p:cNvSpPr>
            <a:spLocks noGrp="1"/>
          </p:cNvSpPr>
          <p:nvPr/>
        </p:nvSpPr>
        <p:spPr>
          <a:xfrm>
            <a:off x="590550" y="571500"/>
            <a:ext cx="2381250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1">
                <a:solidFill>
                  <a:srgbClr val="2F6B4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F6B4F"/>
                </a:solidFill>
                <a:latin typeface="DejaVu Sans"/>
                <a:ea typeface="DejaVu Sans"/>
                <a:cs typeface="DejaVu Sans"/>
              </a:rPr>
              <a:t>ЛЕКЦИЯ 2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47072FDC-8F48-43F0-9E1B-8FF89A482E46}"/>
              </a:ext>
            </a:extLst>
          </p:cNvPr>
          <p:cNvSpPr>
            <a:spLocks noGrp="1"/>
          </p:cNvSpPr>
          <p:nvPr/>
        </p:nvSpPr>
        <p:spPr>
          <a:xfrm>
            <a:off x="590550" y="1123950"/>
            <a:ext cx="5334000" cy="1428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345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Земельные ресурсы</a:t>
            </a:r>
          </a:p>
          <a:p>
            <a:pPr algn="l">
              <a:defRPr sz="345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населённых мест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4A4535AC-0AC5-4FDB-ADCE-08275374ED07}"/>
              </a:ext>
            </a:extLst>
          </p:cNvPr>
          <p:cNvSpPr>
            <a:spLocks noGrp="1"/>
          </p:cNvSpPr>
          <p:nvPr/>
        </p:nvSpPr>
        <p:spPr>
          <a:xfrm>
            <a:off x="619125" y="2781300"/>
            <a:ext cx="4810125" cy="904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8843"/>
          </a:bodyPr>
          <a:lstStyle/>
          <a:p>
            <a:pPr algn="l">
              <a:defRPr sz="1800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endParaRPr sz="1800" b="0" dirty="0">
              <a:solidFill>
                <a:srgbClr val="1E2A33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2E390FDF-44FE-46BC-8229-500029DEB59B}"/>
              </a:ext>
            </a:extLst>
          </p:cNvPr>
          <p:cNvSpPr>
            <a:spLocks noGrp="1"/>
          </p:cNvSpPr>
          <p:nvPr/>
        </p:nvSpPr>
        <p:spPr>
          <a:xfrm>
            <a:off x="619125" y="3686175"/>
            <a:ext cx="4524375" cy="962025"/>
          </a:xfrm>
          <a:prstGeom prst="roundRect">
            <a:avLst>
              <a:gd name="adj" fmla="val 31034"/>
            </a:avLst>
          </a:prstGeom>
          <a:solidFill>
            <a:srgbClr val="FFFFFF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Autofit/>
          </a:bodyPr>
          <a:lstStyle/>
          <a:p>
            <a:pPr>
              <a:defRPr sz="1800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lang="ru-RU" dirty="0">
                <a:solidFill>
                  <a:srgbClr val="1E2A33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Рациональное использование. Нормативно-правовая и градостроительная документация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1C91726C-EC43-49B6-AB1A-ABA48949F856}"/>
              </a:ext>
            </a:extLst>
          </p:cNvPr>
          <p:cNvSpPr>
            <a:spLocks noGrp="1"/>
          </p:cNvSpPr>
          <p:nvPr/>
        </p:nvSpPr>
        <p:spPr>
          <a:xfrm>
            <a:off x="619125" y="4857750"/>
            <a:ext cx="4524375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65737E"/>
                </a:solidFill>
                <a:latin typeface="DejaVu Sans"/>
                <a:ea typeface="DejaVu Sans"/>
                <a:cs typeface="DejaVu Sans"/>
              </a:defRPr>
            </a:pPr>
            <a:endParaRPr sz="1350" b="0" dirty="0">
              <a:solidFill>
                <a:srgbClr val="65737E"/>
              </a:solidFill>
              <a:latin typeface="DejaVu Sans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424643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8F58368C-0F76-4995-9C5E-FB568C1457EC}"/>
              </a:ext>
            </a:extLst>
          </p:cNvPr>
          <p:cNvSpPr>
            <a:spLocks noGrp="1"/>
          </p:cNvSpPr>
          <p:nvPr/>
        </p:nvSpPr>
        <p:spPr>
          <a:xfrm>
            <a:off x="400050" y="238125"/>
            <a:ext cx="523875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1">
                <a:solidFill>
                  <a:srgbClr val="D89A2B"/>
                </a:solidFill>
                <a:latin typeface="DejaVu Sans"/>
                <a:ea typeface="DejaVu Sans"/>
                <a:cs typeface="DejaVu Sans"/>
              </a:defRPr>
            </a:pPr>
            <a:endParaRPr sz="1350" b="1" dirty="0">
              <a:solidFill>
                <a:srgbClr val="D89A2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D862DD3-9304-4A27-8D24-CEDAE18D8523}"/>
              </a:ext>
            </a:extLst>
          </p:cNvPr>
          <p:cNvSpPr>
            <a:spLocks noGrp="1"/>
          </p:cNvSpPr>
          <p:nvPr/>
        </p:nvSpPr>
        <p:spPr>
          <a:xfrm>
            <a:off x="1000125" y="190500"/>
            <a:ext cx="10620375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От участка к системе города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DCBA7690-DFD0-467E-B43F-3A70021DBB98}"/>
              </a:ext>
            </a:extLst>
          </p:cNvPr>
          <p:cNvSpPr>
            <a:spLocks noGrp="1"/>
          </p:cNvSpPr>
          <p:nvPr/>
        </p:nvSpPr>
        <p:spPr>
          <a:xfrm>
            <a:off x="1000125" y="742950"/>
            <a:ext cx="10620375" cy="9525"/>
          </a:xfrm>
          <a:prstGeom prst="line">
            <a:avLst/>
          </a:prstGeom>
          <a:noFill/>
          <a:ln w="19050">
            <a:solidFill>
              <a:srgbClr val="D7E0DB"/>
            </a:solidFill>
            <a:prstDash val="solid"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F85C704-03CF-4599-9EA4-65E71A1CC36E}"/>
              </a:ext>
            </a:extLst>
          </p:cNvPr>
          <p:cNvSpPr>
            <a:spLocks noGrp="1"/>
          </p:cNvSpPr>
          <p:nvPr/>
        </p:nvSpPr>
        <p:spPr>
          <a:xfrm>
            <a:off x="1000125" y="790575"/>
            <a:ext cx="10620375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65737E"/>
                </a:solidFill>
                <a:latin typeface="DejaVu Sans"/>
                <a:ea typeface="DejaVu Sans"/>
                <a:cs typeface="DejaVu Sans"/>
              </a:defRPr>
            </a:pPr>
            <a:endParaRPr sz="1125" b="0" dirty="0">
              <a:solidFill>
                <a:srgbClr val="65737E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E593BBA3-D40A-4605-85AA-04590F9FBCE7}"/>
              </a:ext>
            </a:extLst>
          </p:cNvPr>
          <p:cNvSpPr>
            <a:spLocks noGrp="1"/>
          </p:cNvSpPr>
          <p:nvPr/>
        </p:nvSpPr>
        <p:spPr>
          <a:xfrm>
            <a:off x="714375" y="1619250"/>
            <a:ext cx="2381250" cy="904875"/>
          </a:xfrm>
          <a:prstGeom prst="roundRect">
            <a:avLst>
              <a:gd name="adj" fmla="val 18947"/>
            </a:avLst>
          </a:prstGeom>
          <a:solidFill>
            <a:srgbClr val="DCECF7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80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Земельный участок</a:t>
            </a: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D4BCDC73-34B1-4B69-8357-4C1BE33B7B3D}"/>
              </a:ext>
            </a:extLst>
          </p:cNvPr>
          <p:cNvSpPr>
            <a:spLocks noGrp="1"/>
          </p:cNvSpPr>
          <p:nvPr/>
        </p:nvSpPr>
        <p:spPr>
          <a:xfrm>
            <a:off x="4905375" y="1619250"/>
            <a:ext cx="2381250" cy="904875"/>
          </a:xfrm>
          <a:prstGeom prst="roundRect">
            <a:avLst>
              <a:gd name="adj" fmla="val 18947"/>
            </a:avLst>
          </a:prstGeom>
          <a:solidFill>
            <a:srgbClr val="DDEFE5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800" b="1">
                <a:solidFill>
                  <a:srgbClr val="2F6B4F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2F6B4F"/>
                </a:solidFill>
                <a:latin typeface="DejaVu Sans"/>
                <a:ea typeface="DejaVu Sans"/>
                <a:cs typeface="DejaVu Sans"/>
              </a:rPr>
              <a:t>Квартал и район</a:t>
            </a: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E9A47181-9017-4F12-91BB-EDD02B3982B7}"/>
              </a:ext>
            </a:extLst>
          </p:cNvPr>
          <p:cNvSpPr>
            <a:spLocks noGrp="1"/>
          </p:cNvSpPr>
          <p:nvPr/>
        </p:nvSpPr>
        <p:spPr>
          <a:xfrm>
            <a:off x="9096375" y="1619250"/>
            <a:ext cx="2381250" cy="904875"/>
          </a:xfrm>
          <a:prstGeom prst="roundRect">
            <a:avLst>
              <a:gd name="adj" fmla="val 18947"/>
            </a:avLst>
          </a:prstGeom>
          <a:solidFill>
            <a:srgbClr val="F7EBCF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800" b="1">
                <a:solidFill>
                  <a:srgbClr val="7A5312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7A5312"/>
                </a:solidFill>
                <a:latin typeface="DejaVu Sans"/>
                <a:ea typeface="DejaVu Sans"/>
                <a:cs typeface="DejaVu Sans"/>
              </a:rPr>
              <a:t>Населённый пункт</a:t>
            </a:r>
          </a:p>
        </p:txBody>
      </p:sp>
      <p:sp>
        <p:nvSpPr>
          <p:cNvPr id="8" name="Стрелка вправо 7">
            <a:extLst>
              <a:ext uri="{FF2B5EF4-FFF2-40B4-BE49-F238E27FC236}">
                <a16:creationId xmlns:a16="http://schemas.microsoft.com/office/drawing/2014/main" id="{3706543F-4C53-4304-B33B-4418DBCB97A7}"/>
              </a:ext>
            </a:extLst>
          </p:cNvPr>
          <p:cNvSpPr>
            <a:spLocks noGrp="1"/>
          </p:cNvSpPr>
          <p:nvPr/>
        </p:nvSpPr>
        <p:spPr>
          <a:xfrm>
            <a:off x="2849433" y="1909762"/>
            <a:ext cx="2095500" cy="323850"/>
          </a:xfrm>
          <a:prstGeom prst="rightArrow">
            <a:avLst/>
          </a:prstGeom>
          <a:solidFill>
            <a:srgbClr val="D89A2B"/>
          </a:solidFill>
          <a:ln w="0">
            <a:noFill/>
          </a:ln>
        </p:spPr>
      </p:sp>
      <p:sp>
        <p:nvSpPr>
          <p:cNvPr id="9" name="Стрелка вправо 8">
            <a:extLst>
              <a:ext uri="{FF2B5EF4-FFF2-40B4-BE49-F238E27FC236}">
                <a16:creationId xmlns:a16="http://schemas.microsoft.com/office/drawing/2014/main" id="{D85A4446-C6C8-407F-A90E-EC5E494D9A4B}"/>
              </a:ext>
            </a:extLst>
          </p:cNvPr>
          <p:cNvSpPr>
            <a:spLocks noGrp="1"/>
          </p:cNvSpPr>
          <p:nvPr/>
        </p:nvSpPr>
        <p:spPr>
          <a:xfrm>
            <a:off x="7079991" y="1943100"/>
            <a:ext cx="2095500" cy="323850"/>
          </a:xfrm>
          <a:prstGeom prst="rightArrow">
            <a:avLst/>
          </a:prstGeom>
          <a:solidFill>
            <a:srgbClr val="D89A2B"/>
          </a:solidFill>
          <a:ln w="0">
            <a:noFill/>
          </a:ln>
        </p:spPr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497878E-9A96-4D60-90A0-413B05780FF0}"/>
              </a:ext>
            </a:extLst>
          </p:cNvPr>
          <p:cNvSpPr>
            <a:spLocks noGrp="1"/>
          </p:cNvSpPr>
          <p:nvPr/>
        </p:nvSpPr>
        <p:spPr>
          <a:xfrm>
            <a:off x="714375" y="3238500"/>
            <a:ext cx="41910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65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endParaRPr sz="1650" b="1" dirty="0">
              <a:solidFill>
                <a:srgbClr val="17365D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D23F2F0-2F1A-47F2-8FCB-6AEBEEAF96E9}"/>
              </a:ext>
            </a:extLst>
          </p:cNvPr>
          <p:cNvSpPr>
            <a:spLocks noGrp="1"/>
          </p:cNvSpPr>
          <p:nvPr/>
        </p:nvSpPr>
        <p:spPr>
          <a:xfrm>
            <a:off x="714375" y="3762375"/>
            <a:ext cx="10572750" cy="2000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>
              <a:defRPr sz="165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650" dirty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•  </a:t>
            </a:r>
            <a:r>
              <a:rPr sz="1650" dirty="0" err="1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различать</a:t>
            </a:r>
            <a:r>
              <a:rPr sz="1650" dirty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650" dirty="0" err="1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категорию</a:t>
            </a:r>
            <a:r>
              <a:rPr sz="1650" dirty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650" dirty="0" err="1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земли</a:t>
            </a:r>
            <a:r>
              <a:rPr sz="1650" dirty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, </a:t>
            </a:r>
            <a:r>
              <a:rPr sz="1650" dirty="0" err="1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целевое</a:t>
            </a:r>
            <a:r>
              <a:rPr sz="1650" dirty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650" dirty="0" err="1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назначение</a:t>
            </a:r>
            <a:r>
              <a:rPr sz="1650" dirty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 и </a:t>
            </a:r>
            <a:r>
              <a:rPr sz="1650" dirty="0" err="1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функциональную</a:t>
            </a:r>
            <a:r>
              <a:rPr sz="1650" dirty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650" dirty="0" err="1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зону</a:t>
            </a:r>
            <a:endParaRPr sz="1650" dirty="0">
              <a:solidFill>
                <a:srgbClr val="1E2A33"/>
              </a:solidFill>
              <a:latin typeface="DejaVu Sans"/>
              <a:ea typeface="DejaVu Sans"/>
              <a:cs typeface="DejaVu Sans"/>
            </a:endParaRPr>
          </a:p>
          <a:p>
            <a:pPr>
              <a:defRPr sz="165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650" dirty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•  </a:t>
            </a:r>
            <a:r>
              <a:rPr sz="1650" dirty="0" err="1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читать</a:t>
            </a:r>
            <a:r>
              <a:rPr sz="1650" dirty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650" dirty="0" err="1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логику</a:t>
            </a:r>
            <a:r>
              <a:rPr sz="1650" dirty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650" dirty="0" err="1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генерального</a:t>
            </a:r>
            <a:r>
              <a:rPr sz="1650" dirty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650" dirty="0" err="1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плана</a:t>
            </a:r>
            <a:r>
              <a:rPr sz="1650" dirty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 </a:t>
            </a:r>
            <a:endParaRPr lang="ru-RU" sz="1650" dirty="0" smtClean="0">
              <a:solidFill>
                <a:srgbClr val="1E2A33"/>
              </a:solidFill>
              <a:latin typeface="DejaVu Sans"/>
              <a:ea typeface="DejaVu Sans"/>
              <a:cs typeface="DejaVu Sans"/>
            </a:endParaRPr>
          </a:p>
          <a:p>
            <a:pPr>
              <a:defRPr sz="165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650" dirty="0" smtClean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•  </a:t>
            </a:r>
            <a:r>
              <a:rPr sz="1650" dirty="0" err="1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проверять</a:t>
            </a:r>
            <a:r>
              <a:rPr sz="1650" dirty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650" dirty="0" err="1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ограничения</a:t>
            </a:r>
            <a:r>
              <a:rPr sz="1650" dirty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 и </a:t>
            </a:r>
            <a:r>
              <a:rPr sz="1650" dirty="0" err="1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конфликты</a:t>
            </a:r>
            <a:r>
              <a:rPr sz="1650" dirty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650" dirty="0" err="1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использования</a:t>
            </a:r>
            <a:endParaRPr sz="1650" dirty="0">
              <a:solidFill>
                <a:srgbClr val="1E2A33"/>
              </a:solidFill>
              <a:latin typeface="DejaVu Sans"/>
              <a:ea typeface="DejaVu Sans"/>
              <a:cs typeface="DejaVu Sans"/>
            </a:endParaRPr>
          </a:p>
          <a:p>
            <a:pPr>
              <a:defRPr sz="165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650" dirty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•  </a:t>
            </a:r>
            <a:r>
              <a:rPr sz="1650" dirty="0" err="1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обосновывать</a:t>
            </a:r>
            <a:r>
              <a:rPr sz="1650" dirty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650" dirty="0" err="1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предварительное</a:t>
            </a:r>
            <a:r>
              <a:rPr sz="1650" dirty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650" dirty="0" err="1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кадастровое</a:t>
            </a:r>
            <a:r>
              <a:rPr sz="1650" dirty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650" dirty="0" err="1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решение</a:t>
            </a:r>
            <a:endParaRPr sz="1650" dirty="0">
              <a:solidFill>
                <a:srgbClr val="1E2A33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60FE3934-DD76-4D01-9FCE-8734BFD6ACA4}"/>
              </a:ext>
            </a:extLst>
          </p:cNvPr>
          <p:cNvSpPr>
            <a:spLocks noGrp="1"/>
          </p:cNvSpPr>
          <p:nvPr/>
        </p:nvSpPr>
        <p:spPr>
          <a:xfrm>
            <a:off x="400050" y="6515100"/>
            <a:ext cx="47625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l">
              <a:defRPr sz="825" b="0">
                <a:solidFill>
                  <a:srgbClr val="65737E"/>
                </a:solidFill>
                <a:latin typeface="DejaVu Sans"/>
                <a:ea typeface="DejaVu Sans"/>
                <a:cs typeface="DejaVu Sans"/>
              </a:defRPr>
            </a:pPr>
            <a:endParaRPr sz="825" b="0" dirty="0">
              <a:solidFill>
                <a:srgbClr val="65737E"/>
              </a:solidFill>
              <a:latin typeface="DejaVu Sans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12896190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Соединительная линия уступом 15"/>
          <p:cNvCxnSpPr>
            <a:stCxn id="11" idx="1"/>
            <a:endCxn id="4" idx="3"/>
          </p:cNvCxnSpPr>
          <p:nvPr/>
        </p:nvCxnSpPr>
        <p:spPr>
          <a:xfrm flipH="1" flipV="1">
            <a:off x="7239000" y="3143250"/>
            <a:ext cx="1762125" cy="1571625"/>
          </a:xfrm>
          <a:prstGeom prst="bentConnector3">
            <a:avLst>
              <a:gd name="adj1" fmla="val 50000"/>
            </a:avLst>
          </a:prstGeom>
          <a:ln w="28575">
            <a:solidFill>
              <a:srgbClr val="D89A2B"/>
            </a:solidFill>
            <a:prstDash val="solid"/>
            <a:headEnd type="triangle" w="sm" len="sm"/>
          </a:ln>
        </p:spPr>
      </p:cxnSp>
      <p:cxnSp>
        <p:nvCxnSpPr>
          <p:cNvPr id="17" name="Соединительная линия уступом 16"/>
          <p:cNvCxnSpPr>
            <a:stCxn id="9" idx="3"/>
            <a:endCxn id="4" idx="1"/>
          </p:cNvCxnSpPr>
          <p:nvPr/>
        </p:nvCxnSpPr>
        <p:spPr>
          <a:xfrm flipV="1">
            <a:off x="3190875" y="3143250"/>
            <a:ext cx="1762125" cy="1571625"/>
          </a:xfrm>
          <a:prstGeom prst="bentConnector3">
            <a:avLst>
              <a:gd name="adj1" fmla="val 50000"/>
            </a:avLst>
          </a:prstGeom>
          <a:ln w="28575">
            <a:solidFill>
              <a:srgbClr val="D89A2B"/>
            </a:solidFill>
            <a:prstDash val="solid"/>
            <a:headEnd type="triangle" w="sm" len="sm"/>
          </a:ln>
        </p:spPr>
      </p:cxnSp>
      <p:cxnSp>
        <p:nvCxnSpPr>
          <p:cNvPr id="18" name="Соединительная линия уступом 17"/>
          <p:cNvCxnSpPr>
            <a:stCxn id="7" idx="1"/>
            <a:endCxn id="4" idx="3"/>
          </p:cNvCxnSpPr>
          <p:nvPr/>
        </p:nvCxnSpPr>
        <p:spPr>
          <a:xfrm flipH="1">
            <a:off x="7239000" y="1857375"/>
            <a:ext cx="1762125" cy="1285875"/>
          </a:xfrm>
          <a:prstGeom prst="bentConnector3">
            <a:avLst>
              <a:gd name="adj1" fmla="val 50000"/>
            </a:avLst>
          </a:prstGeom>
          <a:ln w="28575">
            <a:solidFill>
              <a:srgbClr val="D89A2B"/>
            </a:solidFill>
            <a:prstDash val="solid"/>
            <a:headEnd type="triangle" w="sm" len="sm"/>
          </a:ln>
        </p:spPr>
      </p:cxnSp>
      <p:cxnSp>
        <p:nvCxnSpPr>
          <p:cNvPr id="19" name="Соединительная линия уступом 18"/>
          <p:cNvCxnSpPr>
            <a:stCxn id="5" idx="3"/>
            <a:endCxn id="4" idx="1"/>
          </p:cNvCxnSpPr>
          <p:nvPr/>
        </p:nvCxnSpPr>
        <p:spPr>
          <a:xfrm>
            <a:off x="3190875" y="1857375"/>
            <a:ext cx="1762125" cy="1285875"/>
          </a:xfrm>
          <a:prstGeom prst="bentConnector3">
            <a:avLst>
              <a:gd name="adj1" fmla="val 50000"/>
            </a:avLst>
          </a:prstGeom>
          <a:ln w="28575">
            <a:solidFill>
              <a:srgbClr val="D89A2B"/>
            </a:solidFill>
            <a:prstDash val="solid"/>
            <a:headEnd type="triangle" w="sm" len="sm"/>
          </a:ln>
        </p:spPr>
      </p:cxn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76A3849B-1601-4EBC-AF83-24B742E748B4}"/>
              </a:ext>
            </a:extLst>
          </p:cNvPr>
          <p:cNvSpPr>
            <a:spLocks noGrp="1"/>
          </p:cNvSpPr>
          <p:nvPr/>
        </p:nvSpPr>
        <p:spPr>
          <a:xfrm>
            <a:off x="400050" y="238125"/>
            <a:ext cx="523875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1">
                <a:solidFill>
                  <a:srgbClr val="D89A2B"/>
                </a:solidFill>
                <a:latin typeface="DejaVu Sans"/>
                <a:ea typeface="DejaVu Sans"/>
                <a:cs typeface="DejaVu Sans"/>
              </a:defRPr>
            </a:pPr>
            <a:endParaRPr sz="1350" b="1" dirty="0">
              <a:solidFill>
                <a:srgbClr val="D89A2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BEADBA4-28E2-4C2B-8CDD-43B77C45CE96}"/>
              </a:ext>
            </a:extLst>
          </p:cNvPr>
          <p:cNvSpPr>
            <a:spLocks noGrp="1"/>
          </p:cNvSpPr>
          <p:nvPr/>
        </p:nvSpPr>
        <p:spPr>
          <a:xfrm>
            <a:off x="1000125" y="190500"/>
            <a:ext cx="10620375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Земля населённого пункта выполняет несколько ролей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31D716C4-71DA-4624-B519-CF2801B95026}"/>
              </a:ext>
            </a:extLst>
          </p:cNvPr>
          <p:cNvSpPr>
            <a:spLocks noGrp="1"/>
          </p:cNvSpPr>
          <p:nvPr/>
        </p:nvSpPr>
        <p:spPr>
          <a:xfrm>
            <a:off x="1000125" y="742950"/>
            <a:ext cx="10620375" cy="9525"/>
          </a:xfrm>
          <a:prstGeom prst="line">
            <a:avLst/>
          </a:prstGeom>
          <a:noFill/>
          <a:ln w="19050">
            <a:solidFill>
              <a:srgbClr val="D7E0DB"/>
            </a:solidFill>
            <a:prstDash val="solid"/>
          </a:ln>
        </p:spPr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99252D08-AECD-4C1E-BB7C-B6EA3051C993}"/>
              </a:ext>
            </a:extLst>
          </p:cNvPr>
          <p:cNvSpPr>
            <a:spLocks noGrp="1"/>
          </p:cNvSpPr>
          <p:nvPr/>
        </p:nvSpPr>
        <p:spPr>
          <a:xfrm>
            <a:off x="4953000" y="2571750"/>
            <a:ext cx="2286000" cy="1143000"/>
          </a:xfrm>
          <a:prstGeom prst="roundRect">
            <a:avLst>
              <a:gd name="adj" fmla="val 15000"/>
            </a:avLst>
          </a:prstGeom>
          <a:solidFill>
            <a:srgbClr val="17365D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25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ЗЕМЛЯ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139E330C-96A0-482B-8BFD-19DB4BC47A79}"/>
              </a:ext>
            </a:extLst>
          </p:cNvPr>
          <p:cNvSpPr>
            <a:spLocks noGrp="1"/>
          </p:cNvSpPr>
          <p:nvPr/>
        </p:nvSpPr>
        <p:spPr>
          <a:xfrm>
            <a:off x="904875" y="1381125"/>
            <a:ext cx="2286000" cy="952500"/>
          </a:xfrm>
          <a:prstGeom prst="roundRect">
            <a:avLst>
              <a:gd name="adj" fmla="val 18000"/>
            </a:avLst>
          </a:prstGeom>
          <a:solidFill>
            <a:srgbClr val="DDEFE5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725" b="1">
                <a:solidFill>
                  <a:srgbClr val="2F6B4F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2F6B4F"/>
                </a:solidFill>
                <a:latin typeface="DejaVu Sans"/>
                <a:ea typeface="DejaVu Sans"/>
                <a:cs typeface="DejaVu Sans"/>
              </a:rPr>
              <a:t>Природный</a:t>
            </a:r>
          </a:p>
          <a:p>
            <a:pPr algn="ctr">
              <a:defRPr sz="1725" b="1">
                <a:solidFill>
                  <a:srgbClr val="2F6B4F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2F6B4F"/>
                </a:solidFill>
                <a:latin typeface="DejaVu Sans"/>
                <a:ea typeface="DejaVu Sans"/>
                <a:cs typeface="DejaVu Sans"/>
              </a:rPr>
              <a:t>ресурс</a:t>
            </a: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3B0AFC36-8F1F-4E2D-A4F5-30DC05E8A03C}"/>
              </a:ext>
            </a:extLst>
          </p:cNvPr>
          <p:cNvSpPr>
            <a:spLocks noGrp="1"/>
          </p:cNvSpPr>
          <p:nvPr/>
        </p:nvSpPr>
        <p:spPr>
          <a:xfrm>
            <a:off x="9001125" y="1381125"/>
            <a:ext cx="2286000" cy="952500"/>
          </a:xfrm>
          <a:prstGeom prst="roundRect">
            <a:avLst>
              <a:gd name="adj" fmla="val 18000"/>
            </a:avLst>
          </a:prstGeom>
          <a:solidFill>
            <a:srgbClr val="DCECF7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72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Пространство</a:t>
            </a:r>
          </a:p>
          <a:p>
            <a:pPr algn="ctr">
              <a:defRPr sz="172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для жизни</a:t>
            </a: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CC27B789-C510-43D4-8918-3580938E25F5}"/>
              </a:ext>
            </a:extLst>
          </p:cNvPr>
          <p:cNvSpPr>
            <a:spLocks noGrp="1"/>
          </p:cNvSpPr>
          <p:nvPr/>
        </p:nvSpPr>
        <p:spPr>
          <a:xfrm>
            <a:off x="904875" y="4238625"/>
            <a:ext cx="2286000" cy="952500"/>
          </a:xfrm>
          <a:prstGeom prst="roundRect">
            <a:avLst>
              <a:gd name="adj" fmla="val 18000"/>
            </a:avLst>
          </a:prstGeom>
          <a:solidFill>
            <a:srgbClr val="F7EBCF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725" b="1">
                <a:solidFill>
                  <a:srgbClr val="7A5312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A5312"/>
                </a:solidFill>
                <a:latin typeface="DejaVu Sans"/>
                <a:ea typeface="DejaVu Sans"/>
                <a:cs typeface="DejaVu Sans"/>
              </a:rPr>
              <a:t>Недвижимость</a:t>
            </a:r>
          </a:p>
          <a:p>
            <a:pPr algn="ctr">
              <a:defRPr sz="1725" b="1">
                <a:solidFill>
                  <a:srgbClr val="7A5312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A5312"/>
                </a:solidFill>
                <a:latin typeface="DejaVu Sans"/>
                <a:ea typeface="DejaVu Sans"/>
                <a:cs typeface="DejaVu Sans"/>
              </a:rPr>
              <a:t>и право</a:t>
            </a:r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9FC38C38-39E8-4E65-B071-9C03A76947F8}"/>
              </a:ext>
            </a:extLst>
          </p:cNvPr>
          <p:cNvSpPr>
            <a:spLocks noGrp="1"/>
          </p:cNvSpPr>
          <p:nvPr/>
        </p:nvSpPr>
        <p:spPr>
          <a:xfrm>
            <a:off x="9001125" y="4238625"/>
            <a:ext cx="2286000" cy="952500"/>
          </a:xfrm>
          <a:prstGeom prst="roundRect">
            <a:avLst>
              <a:gd name="adj" fmla="val 18000"/>
            </a:avLst>
          </a:prstGeom>
          <a:solidFill>
            <a:srgbClr val="F4DFDC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725" b="1">
                <a:solidFill>
                  <a:srgbClr val="B94B4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B94B45"/>
                </a:solidFill>
                <a:latin typeface="DejaVu Sans"/>
                <a:ea typeface="DejaVu Sans"/>
                <a:cs typeface="DejaVu Sans"/>
              </a:rPr>
              <a:t>Объект учёта</a:t>
            </a:r>
          </a:p>
          <a:p>
            <a:pPr algn="ctr">
              <a:defRPr sz="1725" b="1">
                <a:solidFill>
                  <a:srgbClr val="B94B4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B94B45"/>
                </a:solidFill>
                <a:latin typeface="DejaVu Sans"/>
                <a:ea typeface="DejaVu Sans"/>
                <a:cs typeface="DejaVu Sans"/>
              </a:rPr>
              <a:t>и управления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FDDFC9C9-5F68-4EFE-97E8-B73E92770BDD}"/>
              </a:ext>
            </a:extLst>
          </p:cNvPr>
          <p:cNvSpPr>
            <a:spLocks noGrp="1"/>
          </p:cNvSpPr>
          <p:nvPr/>
        </p:nvSpPr>
        <p:spPr>
          <a:xfrm>
            <a:off x="3048000" y="5857875"/>
            <a:ext cx="60960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347"/>
          </a:bodyPr>
          <a:lstStyle/>
          <a:p>
            <a:pPr algn="ctr">
              <a:defRPr sz="1500" b="1">
                <a:solidFill>
                  <a:srgbClr val="2F6B4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2F6B4F"/>
                </a:solidFill>
                <a:latin typeface="DejaVu Sans"/>
                <a:ea typeface="DejaVu Sans"/>
                <a:cs typeface="DejaVu Sans"/>
              </a:rPr>
              <a:t>Рациональное решение учитывает все роли одновременно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81D5FA5-0065-4066-B564-2061A87A5A64}"/>
              </a:ext>
            </a:extLst>
          </p:cNvPr>
          <p:cNvSpPr>
            <a:spLocks noGrp="1"/>
          </p:cNvSpPr>
          <p:nvPr/>
        </p:nvSpPr>
        <p:spPr>
          <a:xfrm>
            <a:off x="400050" y="6515100"/>
            <a:ext cx="47625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l">
              <a:defRPr sz="825" b="0">
                <a:solidFill>
                  <a:srgbClr val="65737E"/>
                </a:solidFill>
                <a:latin typeface="DejaVu Sans"/>
                <a:ea typeface="DejaVu Sans"/>
                <a:cs typeface="DejaVu Sans"/>
              </a:defRPr>
            </a:pPr>
            <a:endParaRPr sz="825" b="0" dirty="0">
              <a:solidFill>
                <a:srgbClr val="65737E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E79BCE5-A369-40DE-B092-AD2709B1EF62}"/>
              </a:ext>
            </a:extLst>
          </p:cNvPr>
          <p:cNvSpPr>
            <a:spLocks noGrp="1"/>
          </p:cNvSpPr>
          <p:nvPr/>
        </p:nvSpPr>
        <p:spPr>
          <a:xfrm>
            <a:off x="11334750" y="6515100"/>
            <a:ext cx="428625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r">
              <a:defRPr sz="825" b="1">
                <a:solidFill>
                  <a:srgbClr val="65737E"/>
                </a:solidFill>
                <a:latin typeface="DejaVu Sans"/>
                <a:ea typeface="DejaVu Sans"/>
                <a:cs typeface="DejaVu Sans"/>
              </a:defRPr>
            </a:pPr>
            <a:endParaRPr sz="825" b="1" dirty="0">
              <a:solidFill>
                <a:srgbClr val="65737E"/>
              </a:solidFill>
              <a:latin typeface="DejaVu Sans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14908628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33DB6A51-8A1B-43EB-9E2C-207E7A3277FA}"/>
              </a:ext>
            </a:extLst>
          </p:cNvPr>
          <p:cNvSpPr>
            <a:spLocks noGrp="1"/>
          </p:cNvSpPr>
          <p:nvPr/>
        </p:nvSpPr>
        <p:spPr>
          <a:xfrm>
            <a:off x="400050" y="238125"/>
            <a:ext cx="523875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1">
                <a:solidFill>
                  <a:srgbClr val="D89A2B"/>
                </a:solidFill>
                <a:latin typeface="DejaVu Sans"/>
                <a:ea typeface="DejaVu Sans"/>
                <a:cs typeface="DejaVu Sans"/>
              </a:defRPr>
            </a:pPr>
            <a:endParaRPr sz="1350" b="1" dirty="0">
              <a:solidFill>
                <a:srgbClr val="D89A2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59D4C6D-5BE8-4F21-BC4F-866249B9056B}"/>
              </a:ext>
            </a:extLst>
          </p:cNvPr>
          <p:cNvSpPr>
            <a:spLocks noGrp="1"/>
          </p:cNvSpPr>
          <p:nvPr/>
        </p:nvSpPr>
        <p:spPr>
          <a:xfrm>
            <a:off x="1000125" y="190500"/>
            <a:ext cx="10620375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Что должен знать специалист о земельном участке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C1D89B8F-EB98-4E85-88EC-9A4307281C04}"/>
              </a:ext>
            </a:extLst>
          </p:cNvPr>
          <p:cNvSpPr>
            <a:spLocks noGrp="1"/>
          </p:cNvSpPr>
          <p:nvPr/>
        </p:nvSpPr>
        <p:spPr>
          <a:xfrm>
            <a:off x="1000125" y="742950"/>
            <a:ext cx="10620375" cy="9525"/>
          </a:xfrm>
          <a:prstGeom prst="line">
            <a:avLst/>
          </a:prstGeom>
          <a:noFill/>
          <a:ln w="19050">
            <a:solidFill>
              <a:srgbClr val="D7E0DB"/>
            </a:solidFill>
            <a:prstDash val="solid"/>
          </a:ln>
        </p:spPr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F09A4FDA-85F0-4D72-8D15-8D05DA5754D7}"/>
              </a:ext>
            </a:extLst>
          </p:cNvPr>
          <p:cNvSpPr>
            <a:spLocks noGrp="1"/>
          </p:cNvSpPr>
          <p:nvPr/>
        </p:nvSpPr>
        <p:spPr>
          <a:xfrm>
            <a:off x="666750" y="1333500"/>
            <a:ext cx="1809750" cy="1000125"/>
          </a:xfrm>
          <a:prstGeom prst="roundRect">
            <a:avLst>
              <a:gd name="adj" fmla="val 17143"/>
            </a:avLst>
          </a:prstGeom>
          <a:solidFill>
            <a:srgbClr val="DCECF7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50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Право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C31907E-D6AD-45ED-98C7-E3413B2A1F17}"/>
              </a:ext>
            </a:extLst>
          </p:cNvPr>
          <p:cNvSpPr>
            <a:spLocks noGrp="1"/>
          </p:cNvSpPr>
          <p:nvPr/>
        </p:nvSpPr>
        <p:spPr>
          <a:xfrm>
            <a:off x="2667000" y="1381125"/>
            <a:ext cx="3381375" cy="904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собственность, землепользование, сервитуты</a:t>
            </a: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7A52CF97-87E4-4615-AAE6-2991390E9A7F}"/>
              </a:ext>
            </a:extLst>
          </p:cNvPr>
          <p:cNvSpPr>
            <a:spLocks noGrp="1"/>
          </p:cNvSpPr>
          <p:nvPr/>
        </p:nvSpPr>
        <p:spPr>
          <a:xfrm>
            <a:off x="6477000" y="1333500"/>
            <a:ext cx="1809750" cy="1000125"/>
          </a:xfrm>
          <a:prstGeom prst="roundRect">
            <a:avLst>
              <a:gd name="adj" fmla="val 17143"/>
            </a:avLst>
          </a:prstGeom>
          <a:solidFill>
            <a:srgbClr val="DDEFE5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50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Геометрия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5C27FFD-6E34-4818-8E8A-53BF2DBDF4CD}"/>
              </a:ext>
            </a:extLst>
          </p:cNvPr>
          <p:cNvSpPr>
            <a:spLocks noGrp="1"/>
          </p:cNvSpPr>
          <p:nvPr/>
        </p:nvSpPr>
        <p:spPr>
          <a:xfrm>
            <a:off x="8477250" y="1381125"/>
            <a:ext cx="3381375" cy="904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координаты, площадь, границы, смежества</a:t>
            </a: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5BA3CDC3-A399-4BDE-AD3B-8FA5E773B1DC}"/>
              </a:ext>
            </a:extLst>
          </p:cNvPr>
          <p:cNvSpPr>
            <a:spLocks noGrp="1"/>
          </p:cNvSpPr>
          <p:nvPr/>
        </p:nvSpPr>
        <p:spPr>
          <a:xfrm>
            <a:off x="666750" y="2905125"/>
            <a:ext cx="1809750" cy="1000125"/>
          </a:xfrm>
          <a:prstGeom prst="roundRect">
            <a:avLst>
              <a:gd name="adj" fmla="val 17143"/>
            </a:avLst>
          </a:prstGeom>
          <a:solidFill>
            <a:srgbClr val="F7EBCF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50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Назначение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9E505D7-0B22-46AF-9ED8-B42855902932}"/>
              </a:ext>
            </a:extLst>
          </p:cNvPr>
          <p:cNvSpPr>
            <a:spLocks noGrp="1"/>
          </p:cNvSpPr>
          <p:nvPr/>
        </p:nvSpPr>
        <p:spPr>
          <a:xfrm>
            <a:off x="2667000" y="2952750"/>
            <a:ext cx="3381375" cy="904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целевое и фактическое использование</a:t>
            </a: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3B4B5B90-2F04-42F3-A1DC-14BD6784EBD3}"/>
              </a:ext>
            </a:extLst>
          </p:cNvPr>
          <p:cNvSpPr>
            <a:spLocks noGrp="1"/>
          </p:cNvSpPr>
          <p:nvPr/>
        </p:nvSpPr>
        <p:spPr>
          <a:xfrm>
            <a:off x="6477000" y="2905125"/>
            <a:ext cx="1809750" cy="1000125"/>
          </a:xfrm>
          <a:prstGeom prst="roundRect">
            <a:avLst>
              <a:gd name="adj" fmla="val 17143"/>
            </a:avLst>
          </a:prstGeom>
          <a:solidFill>
            <a:srgbClr val="F4DFDC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50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Планирование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6903EC06-3FE0-41F3-AC4C-FE360463802D}"/>
              </a:ext>
            </a:extLst>
          </p:cNvPr>
          <p:cNvSpPr>
            <a:spLocks noGrp="1"/>
          </p:cNvSpPr>
          <p:nvPr/>
        </p:nvSpPr>
        <p:spPr>
          <a:xfrm>
            <a:off x="8477250" y="2952750"/>
            <a:ext cx="3381375" cy="904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dirty="0" err="1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функциональная</a:t>
            </a:r>
            <a:r>
              <a:rPr sz="1350" b="0" dirty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350" b="0" dirty="0" err="1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зона</a:t>
            </a:r>
            <a:r>
              <a:rPr sz="1350" b="0" dirty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, </a:t>
            </a:r>
            <a:r>
              <a:rPr sz="1350" b="0" dirty="0" err="1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красные</a:t>
            </a:r>
            <a:r>
              <a:rPr sz="1350" b="0" dirty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350" b="0" dirty="0" err="1" smtClean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линии</a:t>
            </a:r>
            <a:endParaRPr sz="1350" b="0" dirty="0">
              <a:solidFill>
                <a:srgbClr val="1E2A33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89B8048C-9090-4593-9AF6-8F93A7D81862}"/>
              </a:ext>
            </a:extLst>
          </p:cNvPr>
          <p:cNvSpPr>
            <a:spLocks noGrp="1"/>
          </p:cNvSpPr>
          <p:nvPr/>
        </p:nvSpPr>
        <p:spPr>
          <a:xfrm>
            <a:off x="666750" y="4476750"/>
            <a:ext cx="1809750" cy="1000125"/>
          </a:xfrm>
          <a:prstGeom prst="roundRect">
            <a:avLst>
              <a:gd name="adj" fmla="val 17143"/>
            </a:avLst>
          </a:prstGeom>
          <a:solidFill>
            <a:srgbClr val="DCECF7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50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Инфраструктура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5B135DF9-2375-4B1B-B17E-1E5178A5E138}"/>
              </a:ext>
            </a:extLst>
          </p:cNvPr>
          <p:cNvSpPr>
            <a:spLocks noGrp="1"/>
          </p:cNvSpPr>
          <p:nvPr/>
        </p:nvSpPr>
        <p:spPr>
          <a:xfrm>
            <a:off x="2667000" y="4524375"/>
            <a:ext cx="3381375" cy="904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дорога, сети, мощности</a:t>
            </a:r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04AA834A-E3C8-4314-A3B1-967331DA81F8}"/>
              </a:ext>
            </a:extLst>
          </p:cNvPr>
          <p:cNvSpPr>
            <a:spLocks noGrp="1"/>
          </p:cNvSpPr>
          <p:nvPr/>
        </p:nvSpPr>
        <p:spPr>
          <a:xfrm>
            <a:off x="6477000" y="4476750"/>
            <a:ext cx="1809750" cy="1000125"/>
          </a:xfrm>
          <a:prstGeom prst="roundRect">
            <a:avLst>
              <a:gd name="adj" fmla="val 17143"/>
            </a:avLst>
          </a:prstGeom>
          <a:solidFill>
            <a:srgbClr val="DDEFE5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50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Ограничения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00DE4B4E-41D5-4FCA-BB3F-AA1E44912E86}"/>
              </a:ext>
            </a:extLst>
          </p:cNvPr>
          <p:cNvSpPr>
            <a:spLocks noGrp="1"/>
          </p:cNvSpPr>
          <p:nvPr/>
        </p:nvSpPr>
        <p:spPr>
          <a:xfrm>
            <a:off x="8477250" y="4524375"/>
            <a:ext cx="3381375" cy="904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охранные, санитарные и водоохранные зоны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2BEAB469-AEED-403E-8925-E88E451F25DD}"/>
              </a:ext>
            </a:extLst>
          </p:cNvPr>
          <p:cNvSpPr>
            <a:spLocks noGrp="1"/>
          </p:cNvSpPr>
          <p:nvPr/>
        </p:nvSpPr>
        <p:spPr>
          <a:xfrm>
            <a:off x="11334750" y="6515100"/>
            <a:ext cx="428625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r">
              <a:defRPr sz="825" b="1">
                <a:solidFill>
                  <a:srgbClr val="65737E"/>
                </a:solidFill>
                <a:latin typeface="DejaVu Sans"/>
                <a:ea typeface="DejaVu Sans"/>
                <a:cs typeface="DejaVu Sans"/>
              </a:defRPr>
            </a:pPr>
            <a:endParaRPr sz="825" b="1" dirty="0">
              <a:solidFill>
                <a:srgbClr val="65737E"/>
              </a:solidFill>
              <a:latin typeface="DejaVu Sans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14697025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6ED9FDAC-49EC-4B3A-AB6F-235476DB20CF}"/>
              </a:ext>
            </a:extLst>
          </p:cNvPr>
          <p:cNvSpPr>
            <a:spLocks noGrp="1"/>
          </p:cNvSpPr>
          <p:nvPr/>
        </p:nvSpPr>
        <p:spPr>
          <a:xfrm>
            <a:off x="400050" y="238125"/>
            <a:ext cx="523875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1">
                <a:solidFill>
                  <a:srgbClr val="D89A2B"/>
                </a:solidFill>
                <a:latin typeface="DejaVu Sans"/>
                <a:ea typeface="DejaVu Sans"/>
                <a:cs typeface="DejaVu Sans"/>
              </a:defRPr>
            </a:pPr>
            <a:endParaRPr sz="1350" b="1" dirty="0">
              <a:solidFill>
                <a:srgbClr val="D89A2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1C381AA-0A9D-4BA4-9C6C-A08630CFE663}"/>
              </a:ext>
            </a:extLst>
          </p:cNvPr>
          <p:cNvSpPr>
            <a:spLocks noGrp="1"/>
          </p:cNvSpPr>
          <p:nvPr/>
        </p:nvSpPr>
        <p:spPr>
          <a:xfrm>
            <a:off x="1000125" y="190500"/>
            <a:ext cx="10620375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Три понятия, которые нельзя смешивать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BCC5BE69-F3B2-4646-A75E-356331C3DDA8}"/>
              </a:ext>
            </a:extLst>
          </p:cNvPr>
          <p:cNvSpPr>
            <a:spLocks noGrp="1"/>
          </p:cNvSpPr>
          <p:nvPr/>
        </p:nvSpPr>
        <p:spPr>
          <a:xfrm>
            <a:off x="1000125" y="742950"/>
            <a:ext cx="10620375" cy="9525"/>
          </a:xfrm>
          <a:prstGeom prst="line">
            <a:avLst/>
          </a:prstGeom>
          <a:noFill/>
          <a:ln w="19050">
            <a:solidFill>
              <a:srgbClr val="D7E0DB"/>
            </a:solidFill>
            <a:prstDash val="solid"/>
          </a:ln>
        </p:spPr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883D19F9-F934-49BF-841C-0DFBD5885008}"/>
              </a:ext>
            </a:extLst>
          </p:cNvPr>
          <p:cNvSpPr>
            <a:spLocks noGrp="1"/>
          </p:cNvSpPr>
          <p:nvPr/>
        </p:nvSpPr>
        <p:spPr>
          <a:xfrm>
            <a:off x="619125" y="1381125"/>
            <a:ext cx="3190875" cy="1047750"/>
          </a:xfrm>
          <a:prstGeom prst="roundRect">
            <a:avLst>
              <a:gd name="adj" fmla="val 16364"/>
            </a:avLst>
          </a:prstGeom>
          <a:solidFill>
            <a:srgbClr val="DCECF7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87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Категория земель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50BEE62A-5D43-4C78-AF9F-2AC0CC654DEC}"/>
              </a:ext>
            </a:extLst>
          </p:cNvPr>
          <p:cNvSpPr>
            <a:spLocks noGrp="1"/>
          </p:cNvSpPr>
          <p:nvPr/>
        </p:nvSpPr>
        <p:spPr>
          <a:xfrm>
            <a:off x="4495800" y="1381125"/>
            <a:ext cx="3190875" cy="1047750"/>
          </a:xfrm>
          <a:prstGeom prst="roundRect">
            <a:avLst>
              <a:gd name="adj" fmla="val 16364"/>
            </a:avLst>
          </a:prstGeom>
          <a:solidFill>
            <a:srgbClr val="DDEFE5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800" b="1">
                <a:solidFill>
                  <a:srgbClr val="2F6B4F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2F6B4F"/>
                </a:solidFill>
                <a:latin typeface="DejaVu Sans"/>
                <a:ea typeface="DejaVu Sans"/>
                <a:cs typeface="DejaVu Sans"/>
              </a:rPr>
              <a:t>Целевое назначение участка</a:t>
            </a: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FAE52881-58AA-4F6C-9688-25D81F9691D8}"/>
              </a:ext>
            </a:extLst>
          </p:cNvPr>
          <p:cNvSpPr>
            <a:spLocks noGrp="1"/>
          </p:cNvSpPr>
          <p:nvPr/>
        </p:nvSpPr>
        <p:spPr>
          <a:xfrm>
            <a:off x="8372475" y="1381125"/>
            <a:ext cx="3190875" cy="1047750"/>
          </a:xfrm>
          <a:prstGeom prst="roundRect">
            <a:avLst>
              <a:gd name="adj" fmla="val 16364"/>
            </a:avLst>
          </a:prstGeom>
          <a:solidFill>
            <a:srgbClr val="F7EBCF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875" b="1">
                <a:solidFill>
                  <a:srgbClr val="7A5312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7A5312"/>
                </a:solidFill>
                <a:latin typeface="DejaVu Sans"/>
                <a:ea typeface="DejaVu Sans"/>
                <a:cs typeface="DejaVu Sans"/>
              </a:rPr>
              <a:t>Функциональная зона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0EB64CE-A420-459D-B920-ECF7568FA8CC}"/>
              </a:ext>
            </a:extLst>
          </p:cNvPr>
          <p:cNvSpPr>
            <a:spLocks noGrp="1"/>
          </p:cNvSpPr>
          <p:nvPr/>
        </p:nvSpPr>
        <p:spPr>
          <a:xfrm>
            <a:off x="762000" y="2714625"/>
            <a:ext cx="2905125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425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Правовой режим большой группы земель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8298967-A93A-4C27-9ABB-E014B86D8901}"/>
              </a:ext>
            </a:extLst>
          </p:cNvPr>
          <p:cNvSpPr>
            <a:spLocks noGrp="1"/>
          </p:cNvSpPr>
          <p:nvPr/>
        </p:nvSpPr>
        <p:spPr>
          <a:xfrm>
            <a:off x="4667250" y="2619375"/>
            <a:ext cx="2857500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425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Юридически закреплённая цель использования конкретного участка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EAF81BB-D314-451D-81C2-088661E111A3}"/>
              </a:ext>
            </a:extLst>
          </p:cNvPr>
          <p:cNvSpPr>
            <a:spLocks noGrp="1"/>
          </p:cNvSpPr>
          <p:nvPr/>
        </p:nvSpPr>
        <p:spPr>
          <a:xfrm>
            <a:off x="8524875" y="2619375"/>
            <a:ext cx="2857500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123"/>
          </a:bodyPr>
          <a:lstStyle/>
          <a:p>
            <a:pPr algn="ctr">
              <a:defRPr sz="1425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Планировочное назначение территории в градостроительном проекте</a:t>
            </a:r>
          </a:p>
        </p:txBody>
      </p:sp>
      <p:sp>
        <p:nv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967A8542-F732-4A5F-A687-D7E82F66193B}"/>
              </a:ext>
            </a:extLst>
          </p:cNvPr>
          <p:cNvSpPr>
            <a:spLocks noGrp="1"/>
          </p:cNvSpPr>
          <p:nvPr/>
        </p:nvSpPr>
        <p:spPr>
          <a:xfrm>
            <a:off x="2209800" y="3714750"/>
            <a:ext cx="7762875" cy="9525"/>
          </a:xfrm>
          <a:prstGeom prst="line">
            <a:avLst/>
          </a:prstGeom>
          <a:noFill/>
          <a:ln w="38100">
            <a:solidFill>
              <a:srgbClr val="D89A2B"/>
            </a:solidFill>
            <a:prstDash val="solid"/>
          </a:ln>
        </p:spPr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4417A95-0AFE-4E42-A962-C8612B2C986B}"/>
              </a:ext>
            </a:extLst>
          </p:cNvPr>
          <p:cNvSpPr>
            <a:spLocks noGrp="1"/>
          </p:cNvSpPr>
          <p:nvPr/>
        </p:nvSpPr>
        <p:spPr>
          <a:xfrm>
            <a:off x="2571750" y="4000500"/>
            <a:ext cx="70485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374"/>
          </a:bodyPr>
          <a:lstStyle/>
          <a:p>
            <a:pPr algn="ctr">
              <a:defRPr sz="187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Решение допустимо, когда характеристики согласованы</a:t>
            </a:r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72D8685C-9065-41D6-85F4-E14559FDCC66}"/>
              </a:ext>
            </a:extLst>
          </p:cNvPr>
          <p:cNvSpPr>
            <a:spLocks noGrp="1"/>
          </p:cNvSpPr>
          <p:nvPr/>
        </p:nvSpPr>
        <p:spPr>
          <a:xfrm>
            <a:off x="1524000" y="4857750"/>
            <a:ext cx="9144000" cy="1000125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425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Пример: участок может иметь назначение «производственная база», а проект развития территории предусматривает общественно-деловую функцию. Требуется правовая и градостроительная процедура согласования.</a:t>
            </a:r>
          </a:p>
        </p:txBody>
      </p:sp>
    </p:spTree>
    <p:extLst>
      <p:ext uri="{BB962C8B-B14F-4D97-AF65-F5344CB8AC3E}">
        <p14:creationId xmlns:p14="http://schemas.microsoft.com/office/powerpoint/2010/main" val="318265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E4186970-E5D0-43D3-9840-759605659B35}"/>
              </a:ext>
            </a:extLst>
          </p:cNvPr>
          <p:cNvSpPr>
            <a:spLocks noGrp="1"/>
          </p:cNvSpPr>
          <p:nvPr/>
        </p:nvSpPr>
        <p:spPr>
          <a:xfrm>
            <a:off x="400050" y="238125"/>
            <a:ext cx="523875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1">
                <a:solidFill>
                  <a:srgbClr val="D89A2B"/>
                </a:solidFill>
                <a:latin typeface="DejaVu Sans"/>
                <a:ea typeface="DejaVu Sans"/>
                <a:cs typeface="DejaVu Sans"/>
              </a:defRPr>
            </a:pPr>
            <a:endParaRPr sz="1350" b="1" dirty="0">
              <a:solidFill>
                <a:srgbClr val="D89A2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8093BEE-96C1-4FBD-B68E-61880958C598}"/>
              </a:ext>
            </a:extLst>
          </p:cNvPr>
          <p:cNvSpPr>
            <a:spLocks noGrp="1"/>
          </p:cNvSpPr>
          <p:nvPr/>
        </p:nvSpPr>
        <p:spPr>
          <a:xfrm>
            <a:off x="1000125" y="190500"/>
            <a:ext cx="10620375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Рациональное использование: шесть проверок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7A3FE8B0-D7F6-4F75-B627-8946FE67D2D8}"/>
              </a:ext>
            </a:extLst>
          </p:cNvPr>
          <p:cNvSpPr>
            <a:spLocks noGrp="1"/>
          </p:cNvSpPr>
          <p:nvPr/>
        </p:nvSpPr>
        <p:spPr>
          <a:xfrm>
            <a:off x="1000125" y="742950"/>
            <a:ext cx="10620375" cy="9525"/>
          </a:xfrm>
          <a:prstGeom prst="line">
            <a:avLst/>
          </a:prstGeom>
          <a:noFill/>
          <a:ln w="19050">
            <a:solidFill>
              <a:srgbClr val="D7E0DB"/>
            </a:solidFill>
            <a:prstDash val="solid"/>
          </a:ln>
        </p:spPr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5AC69D70-280D-469A-85D1-BD3E5102A71A}"/>
              </a:ext>
            </a:extLst>
          </p:cNvPr>
          <p:cNvSpPr>
            <a:spLocks noGrp="1"/>
          </p:cNvSpPr>
          <p:nvPr/>
        </p:nvSpPr>
        <p:spPr>
          <a:xfrm>
            <a:off x="523875" y="1381125"/>
            <a:ext cx="590550" cy="590550"/>
          </a:xfrm>
          <a:prstGeom prst="ellipse">
            <a:avLst/>
          </a:prstGeom>
          <a:solidFill>
            <a:srgbClr val="D89A2B"/>
          </a:solidFill>
          <a:ln w="0">
            <a:noFill/>
          </a:ln>
        </p:spPr>
        <p:txBody>
          <a:bodyPr anchor="ctr"/>
          <a:lstStyle/>
          <a:p>
            <a:pPr algn="ctr">
              <a:def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6DE1A31-47A6-4FF2-A1E1-F883363D93DD}"/>
              </a:ext>
            </a:extLst>
          </p:cNvPr>
          <p:cNvSpPr>
            <a:spLocks noGrp="1"/>
          </p:cNvSpPr>
          <p:nvPr/>
        </p:nvSpPr>
        <p:spPr>
          <a:xfrm>
            <a:off x="1285875" y="1333500"/>
            <a:ext cx="28575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7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Право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A70FF00-CEBD-41F3-BAFD-6F6F8E77D841}"/>
              </a:ext>
            </a:extLst>
          </p:cNvPr>
          <p:cNvSpPr>
            <a:spLocks noGrp="1"/>
          </p:cNvSpPr>
          <p:nvPr/>
        </p:nvSpPr>
        <p:spPr>
          <a:xfrm>
            <a:off x="1285875" y="1743075"/>
            <a:ext cx="2857500" cy="762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соответствует ли использование правам и назначению?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3F134CD1-8C73-4793-9076-A406F76D58E1}"/>
              </a:ext>
            </a:extLst>
          </p:cNvPr>
          <p:cNvSpPr>
            <a:spLocks noGrp="1"/>
          </p:cNvSpPr>
          <p:nvPr/>
        </p:nvSpPr>
        <p:spPr>
          <a:xfrm>
            <a:off x="4429125" y="1381125"/>
            <a:ext cx="590550" cy="590550"/>
          </a:xfrm>
          <a:prstGeom prst="ellipse">
            <a:avLst/>
          </a:prstGeom>
          <a:solidFill>
            <a:srgbClr val="2F6B4F"/>
          </a:solidFill>
          <a:ln w="0">
            <a:noFill/>
          </a:ln>
        </p:spPr>
        <p:txBody>
          <a:bodyPr anchor="ctr"/>
          <a:lstStyle/>
          <a:p>
            <a:pPr algn="ctr">
              <a:def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3890CD2-E7ED-4F71-B411-F91F5D9288F4}"/>
              </a:ext>
            </a:extLst>
          </p:cNvPr>
          <p:cNvSpPr>
            <a:spLocks noGrp="1"/>
          </p:cNvSpPr>
          <p:nvPr/>
        </p:nvSpPr>
        <p:spPr>
          <a:xfrm>
            <a:off x="5191125" y="1333500"/>
            <a:ext cx="28575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7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Градостроительство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395D293-A452-4FE8-A884-397E5E877BE9}"/>
              </a:ext>
            </a:extLst>
          </p:cNvPr>
          <p:cNvSpPr>
            <a:spLocks noGrp="1"/>
          </p:cNvSpPr>
          <p:nvPr/>
        </p:nvSpPr>
        <p:spPr>
          <a:xfrm>
            <a:off x="5191125" y="1743075"/>
            <a:ext cx="2857500" cy="762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 dirty="0" err="1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согласуется</a:t>
            </a:r>
            <a:r>
              <a:rPr sz="1275" b="0" dirty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275" b="0" dirty="0" err="1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ли</a:t>
            </a:r>
            <a:r>
              <a:rPr sz="1275" b="0" dirty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275" b="0" dirty="0" err="1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участок</a:t>
            </a:r>
            <a:r>
              <a:rPr sz="1275" b="0" dirty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 с </a:t>
            </a:r>
            <a:r>
              <a:rPr sz="1275" b="0" dirty="0" err="1" smtClean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генпланом</a:t>
            </a:r>
            <a:r>
              <a:rPr sz="1275" b="0" dirty="0" smtClean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?</a:t>
            </a:r>
            <a:endParaRPr sz="1275" b="0" dirty="0">
              <a:solidFill>
                <a:srgbClr val="1E2A33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FEEE9EEB-25D0-4847-8143-2051571A947D}"/>
              </a:ext>
            </a:extLst>
          </p:cNvPr>
          <p:cNvSpPr>
            <a:spLocks noGrp="1"/>
          </p:cNvSpPr>
          <p:nvPr/>
        </p:nvSpPr>
        <p:spPr>
          <a:xfrm>
            <a:off x="8334375" y="1381125"/>
            <a:ext cx="590550" cy="590550"/>
          </a:xfrm>
          <a:prstGeom prst="ellipse">
            <a:avLst/>
          </a:prstGeom>
          <a:solidFill>
            <a:srgbClr val="17365D"/>
          </a:solidFill>
          <a:ln w="0">
            <a:noFill/>
          </a:ln>
        </p:spPr>
        <p:txBody>
          <a:bodyPr anchor="ctr"/>
          <a:lstStyle/>
          <a:p>
            <a:pPr algn="ctr">
              <a:def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B9F1A5F-C33B-4920-8F27-EDDD9DEBE66B}"/>
              </a:ext>
            </a:extLst>
          </p:cNvPr>
          <p:cNvSpPr>
            <a:spLocks noGrp="1"/>
          </p:cNvSpPr>
          <p:nvPr/>
        </p:nvSpPr>
        <p:spPr>
          <a:xfrm>
            <a:off x="9096375" y="1333500"/>
            <a:ext cx="28575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7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Экология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F218D638-EFC0-4984-BB2D-5611C3DD827A}"/>
              </a:ext>
            </a:extLst>
          </p:cNvPr>
          <p:cNvSpPr>
            <a:spLocks noGrp="1"/>
          </p:cNvSpPr>
          <p:nvPr/>
        </p:nvSpPr>
        <p:spPr>
          <a:xfrm>
            <a:off x="9096375" y="1743075"/>
            <a:ext cx="2857500" cy="762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учтены ли загрязнение и природные риски?</a:t>
            </a: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9670D42B-8BE8-4A94-BF32-7839FC9F681E}"/>
              </a:ext>
            </a:extLst>
          </p:cNvPr>
          <p:cNvSpPr>
            <a:spLocks noGrp="1"/>
          </p:cNvSpPr>
          <p:nvPr/>
        </p:nvSpPr>
        <p:spPr>
          <a:xfrm>
            <a:off x="523875" y="3524250"/>
            <a:ext cx="590550" cy="590550"/>
          </a:xfrm>
          <a:prstGeom prst="ellipse">
            <a:avLst/>
          </a:prstGeom>
          <a:solidFill>
            <a:srgbClr val="D89A2B"/>
          </a:solidFill>
          <a:ln w="0">
            <a:noFill/>
          </a:ln>
        </p:spPr>
        <p:txBody>
          <a:bodyPr anchor="ctr"/>
          <a:lstStyle/>
          <a:p>
            <a:pPr algn="ctr">
              <a:def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B86F12F1-F36A-41C4-8571-F2759ED165D3}"/>
              </a:ext>
            </a:extLst>
          </p:cNvPr>
          <p:cNvSpPr>
            <a:spLocks noGrp="1"/>
          </p:cNvSpPr>
          <p:nvPr/>
        </p:nvSpPr>
        <p:spPr>
          <a:xfrm>
            <a:off x="1285875" y="3476625"/>
            <a:ext cx="28575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7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Общество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F3DA3EC5-6423-4CC4-BD13-722B033FB811}"/>
              </a:ext>
            </a:extLst>
          </p:cNvPr>
          <p:cNvSpPr>
            <a:spLocks noGrp="1"/>
          </p:cNvSpPr>
          <p:nvPr/>
        </p:nvSpPr>
        <p:spPr>
          <a:xfrm>
            <a:off x="1285875" y="3886200"/>
            <a:ext cx="2857500" cy="762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сохраняются ли доступность и общественные интересы?</a:t>
            </a: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54714FF8-3819-4A1C-8291-B87832CA2DFE}"/>
              </a:ext>
            </a:extLst>
          </p:cNvPr>
          <p:cNvSpPr>
            <a:spLocks noGrp="1"/>
          </p:cNvSpPr>
          <p:nvPr/>
        </p:nvSpPr>
        <p:spPr>
          <a:xfrm>
            <a:off x="4429125" y="3524250"/>
            <a:ext cx="590550" cy="590550"/>
          </a:xfrm>
          <a:prstGeom prst="ellipse">
            <a:avLst/>
          </a:prstGeom>
          <a:solidFill>
            <a:srgbClr val="2F6B4F"/>
          </a:solidFill>
          <a:ln w="0">
            <a:noFill/>
          </a:ln>
        </p:spPr>
        <p:txBody>
          <a:bodyPr anchor="ctr"/>
          <a:lstStyle/>
          <a:p>
            <a:pPr algn="ctr">
              <a:def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C48CE926-EA83-4866-B422-2D1E4220D897}"/>
              </a:ext>
            </a:extLst>
          </p:cNvPr>
          <p:cNvSpPr>
            <a:spLocks noGrp="1"/>
          </p:cNvSpPr>
          <p:nvPr/>
        </p:nvSpPr>
        <p:spPr>
          <a:xfrm>
            <a:off x="5191125" y="3476625"/>
            <a:ext cx="28575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7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Инфраструктура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A85087BE-1843-4B8E-898B-298359DCE95C}"/>
              </a:ext>
            </a:extLst>
          </p:cNvPr>
          <p:cNvSpPr>
            <a:spLocks noGrp="1"/>
          </p:cNvSpPr>
          <p:nvPr/>
        </p:nvSpPr>
        <p:spPr>
          <a:xfrm>
            <a:off x="5191125" y="3886200"/>
            <a:ext cx="2857500" cy="762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есть ли дорога и инженерные мощности?</a:t>
            </a: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3BE8A0DD-2706-446A-A56B-837395EC4AB0}"/>
              </a:ext>
            </a:extLst>
          </p:cNvPr>
          <p:cNvSpPr>
            <a:spLocks noGrp="1"/>
          </p:cNvSpPr>
          <p:nvPr/>
        </p:nvSpPr>
        <p:spPr>
          <a:xfrm>
            <a:off x="8334375" y="3524250"/>
            <a:ext cx="590550" cy="590550"/>
          </a:xfrm>
          <a:prstGeom prst="ellipse">
            <a:avLst/>
          </a:prstGeom>
          <a:solidFill>
            <a:srgbClr val="17365D"/>
          </a:solidFill>
          <a:ln w="0">
            <a:noFill/>
          </a:ln>
        </p:spPr>
        <p:txBody>
          <a:bodyPr anchor="ctr"/>
          <a:lstStyle/>
          <a:p>
            <a:pPr algn="ctr">
              <a:def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6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D55D9CC0-8758-4DD2-AC81-93B5B269FB7E}"/>
              </a:ext>
            </a:extLst>
          </p:cNvPr>
          <p:cNvSpPr>
            <a:spLocks noGrp="1"/>
          </p:cNvSpPr>
          <p:nvPr/>
        </p:nvSpPr>
        <p:spPr>
          <a:xfrm>
            <a:off x="9096375" y="3476625"/>
            <a:ext cx="28575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7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Экономика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BB18E2F3-D691-49B6-8A24-7D1AD22D3CB3}"/>
              </a:ext>
            </a:extLst>
          </p:cNvPr>
          <p:cNvSpPr>
            <a:spLocks noGrp="1"/>
          </p:cNvSpPr>
          <p:nvPr/>
        </p:nvSpPr>
        <p:spPr>
          <a:xfrm>
            <a:off x="9096375" y="3886200"/>
            <a:ext cx="2857500" cy="762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соизмеримы ли эффект и затраты?</a:t>
            </a:r>
          </a:p>
        </p:txBody>
      </p:sp>
    </p:spTree>
    <p:extLst>
      <p:ext uri="{BB962C8B-B14F-4D97-AF65-F5344CB8AC3E}">
        <p14:creationId xmlns:p14="http://schemas.microsoft.com/office/powerpoint/2010/main" val="1123290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719D8936-A362-426A-A03B-7125AFA06B46}"/>
              </a:ext>
            </a:extLst>
          </p:cNvPr>
          <p:cNvSpPr>
            <a:spLocks noGrp="1"/>
          </p:cNvSpPr>
          <p:nvPr/>
        </p:nvSpPr>
        <p:spPr>
          <a:xfrm>
            <a:off x="400050" y="238125"/>
            <a:ext cx="523875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1">
                <a:solidFill>
                  <a:srgbClr val="D89A2B"/>
                </a:solidFill>
                <a:latin typeface="DejaVu Sans"/>
                <a:ea typeface="DejaVu Sans"/>
                <a:cs typeface="DejaVu Sans"/>
              </a:defRPr>
            </a:pPr>
            <a:endParaRPr sz="1350" b="1" dirty="0">
              <a:solidFill>
                <a:srgbClr val="D89A2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3241F20-F38E-4B73-8CE1-144FC16782A8}"/>
              </a:ext>
            </a:extLst>
          </p:cNvPr>
          <p:cNvSpPr>
            <a:spLocks noGrp="1"/>
          </p:cNvSpPr>
          <p:nvPr/>
        </p:nvSpPr>
        <p:spPr>
          <a:xfrm>
            <a:off x="1000125" y="190500"/>
            <a:ext cx="10620375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Нормативная основа Республики Казахстан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7140EBA2-A2B7-4E4B-BD56-918998D159B7}"/>
              </a:ext>
            </a:extLst>
          </p:cNvPr>
          <p:cNvSpPr>
            <a:spLocks noGrp="1"/>
          </p:cNvSpPr>
          <p:nvPr/>
        </p:nvSpPr>
        <p:spPr>
          <a:xfrm>
            <a:off x="1000125" y="742950"/>
            <a:ext cx="10620375" cy="9525"/>
          </a:xfrm>
          <a:prstGeom prst="line">
            <a:avLst/>
          </a:prstGeom>
          <a:noFill/>
          <a:ln w="19050">
            <a:solidFill>
              <a:srgbClr val="D7E0DB"/>
            </a:solidFill>
            <a:prstDash val="solid"/>
          </a:ln>
        </p:spPr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F7EFDD86-565C-4DD2-902F-135E1329F298}"/>
              </a:ext>
            </a:extLst>
          </p:cNvPr>
          <p:cNvSpPr>
            <a:spLocks noGrp="1"/>
          </p:cNvSpPr>
          <p:nvPr/>
        </p:nvSpPr>
        <p:spPr>
          <a:xfrm>
            <a:off x="857250" y="1333500"/>
            <a:ext cx="4095750" cy="609600"/>
          </a:xfrm>
          <a:prstGeom prst="roundRect">
            <a:avLst>
              <a:gd name="adj" fmla="val 28125"/>
            </a:avLst>
          </a:prstGeom>
          <a:solidFill>
            <a:srgbClr val="17365D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Конституция РК</a:t>
            </a: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231E944A-C7FD-4EA7-8869-A411F0A4A4EC}"/>
              </a:ext>
            </a:extLst>
          </p:cNvPr>
          <p:cNvSpPr>
            <a:spLocks noGrp="1"/>
          </p:cNvSpPr>
          <p:nvPr/>
        </p:nvSpPr>
        <p:spPr>
          <a:xfrm>
            <a:off x="5191125" y="1333500"/>
            <a:ext cx="6191250" cy="609600"/>
          </a:xfrm>
          <a:prstGeom prst="roundRect">
            <a:avLst>
              <a:gd name="adj" fmla="val 28125"/>
            </a:avLst>
          </a:prstGeom>
          <a:solidFill>
            <a:srgbClr val="17365D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основы собственности и публичного управления</a:t>
            </a: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50B9CABC-DE4C-4716-9B11-AE6C79EFD8A6}"/>
              </a:ext>
            </a:extLst>
          </p:cNvPr>
          <p:cNvSpPr>
            <a:spLocks noGrp="1"/>
          </p:cNvSpPr>
          <p:nvPr/>
        </p:nvSpPr>
        <p:spPr>
          <a:xfrm>
            <a:off x="857250" y="2247900"/>
            <a:ext cx="4095750" cy="609600"/>
          </a:xfrm>
          <a:prstGeom prst="roundRect">
            <a:avLst>
              <a:gd name="adj" fmla="val 28125"/>
            </a:avLst>
          </a:prstGeom>
          <a:solidFill>
            <a:srgbClr val="2F6B4F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Земельный кодекс РК</a:t>
            </a: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4AC60583-2C25-4B01-A6BF-1FE2D65DDCC4}"/>
              </a:ext>
            </a:extLst>
          </p:cNvPr>
          <p:cNvSpPr>
            <a:spLocks noGrp="1"/>
          </p:cNvSpPr>
          <p:nvPr/>
        </p:nvSpPr>
        <p:spPr>
          <a:xfrm>
            <a:off x="5191125" y="2247900"/>
            <a:ext cx="6191250" cy="609600"/>
          </a:xfrm>
          <a:prstGeom prst="roundRect">
            <a:avLst>
              <a:gd name="adj" fmla="val 28125"/>
            </a:avLst>
          </a:prstGeom>
          <a:solidFill>
            <a:srgbClr val="2F6B4F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права, категории, предоставление, кадастр и охрана земель</a:t>
            </a: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79D68ADF-1BAD-4B03-846E-1D4CCC8553F6}"/>
              </a:ext>
            </a:extLst>
          </p:cNvPr>
          <p:cNvSpPr>
            <a:spLocks noGrp="1"/>
          </p:cNvSpPr>
          <p:nvPr/>
        </p:nvSpPr>
        <p:spPr>
          <a:xfrm>
            <a:off x="857250" y="3162300"/>
            <a:ext cx="4095750" cy="609600"/>
          </a:xfrm>
          <a:prstGeom prst="roundRect">
            <a:avLst>
              <a:gd name="adj" fmla="val 28125"/>
            </a:avLst>
          </a:prstGeom>
          <a:solidFill>
            <a:srgbClr val="D89A2B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Строительный кодекс РК, 2026</a:t>
            </a: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AD2A1261-EEF4-4FA5-9EFC-21EAAD766928}"/>
              </a:ext>
            </a:extLst>
          </p:cNvPr>
          <p:cNvSpPr>
            <a:spLocks noGrp="1"/>
          </p:cNvSpPr>
          <p:nvPr/>
        </p:nvSpPr>
        <p:spPr>
          <a:xfrm>
            <a:off x="5191125" y="3162300"/>
            <a:ext cx="6191250" cy="609600"/>
          </a:xfrm>
          <a:prstGeom prst="roundRect">
            <a:avLst>
              <a:gd name="adj" fmla="val 28125"/>
            </a:avLst>
          </a:prstGeom>
          <a:solidFill>
            <a:srgbClr val="D89A2B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пространственное планирование и градостроительные проекты</a:t>
            </a:r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4B5036F0-2098-44E6-969F-BCABAB72E63A}"/>
              </a:ext>
            </a:extLst>
          </p:cNvPr>
          <p:cNvSpPr>
            <a:spLocks noGrp="1"/>
          </p:cNvSpPr>
          <p:nvPr/>
        </p:nvSpPr>
        <p:spPr>
          <a:xfrm>
            <a:off x="857250" y="4076700"/>
            <a:ext cx="4095750" cy="609600"/>
          </a:xfrm>
          <a:prstGeom prst="roundRect">
            <a:avLst>
              <a:gd name="adj" fmla="val 28125"/>
            </a:avLst>
          </a:prstGeom>
          <a:solidFill>
            <a:srgbClr val="FFFFFF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350" b="1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Специальные кодексы и требования</a:t>
            </a:r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D11C3F82-F1EB-4B6E-9B92-8B0BC8F77E5D}"/>
              </a:ext>
            </a:extLst>
          </p:cNvPr>
          <p:cNvSpPr>
            <a:spLocks noGrp="1"/>
          </p:cNvSpPr>
          <p:nvPr/>
        </p:nvSpPr>
        <p:spPr>
          <a:xfrm>
            <a:off x="5191125" y="4076700"/>
            <a:ext cx="6191250" cy="609600"/>
          </a:xfrm>
          <a:prstGeom prst="roundRect">
            <a:avLst>
              <a:gd name="adj" fmla="val 28125"/>
            </a:avLst>
          </a:prstGeom>
          <a:solidFill>
            <a:srgbClr val="F4F7F5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125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экология, вода, лес, санитарные и иные ограничения</a:t>
            </a:r>
          </a:p>
        </p:txBody>
      </p:sp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id="{0E8B2A1D-FFFD-42F9-A472-BAD9174EE287}"/>
              </a:ext>
            </a:extLst>
          </p:cNvPr>
          <p:cNvSpPr>
            <a:spLocks noGrp="1"/>
          </p:cNvSpPr>
          <p:nvPr/>
        </p:nvSpPr>
        <p:spPr>
          <a:xfrm>
            <a:off x="857250" y="4991100"/>
            <a:ext cx="4095750" cy="609600"/>
          </a:xfrm>
          <a:prstGeom prst="roundRect">
            <a:avLst>
              <a:gd name="adj" fmla="val 28125"/>
            </a:avLst>
          </a:prstGeom>
          <a:solidFill>
            <a:srgbClr val="FFFFFF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350" b="1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Правила и местные решения</a:t>
            </a:r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82208FA9-A057-457C-9748-26E74A6BE9DE}"/>
              </a:ext>
            </a:extLst>
          </p:cNvPr>
          <p:cNvSpPr>
            <a:spLocks noGrp="1"/>
          </p:cNvSpPr>
          <p:nvPr/>
        </p:nvSpPr>
        <p:spPr>
          <a:xfrm>
            <a:off x="5191125" y="4991100"/>
            <a:ext cx="6191250" cy="609600"/>
          </a:xfrm>
          <a:prstGeom prst="roundRect">
            <a:avLst>
              <a:gd name="adj" fmla="val 28125"/>
            </a:avLst>
          </a:prstGeom>
          <a:solidFill>
            <a:srgbClr val="F4F7F5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125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процедуры и конкретизация решений для территории</a:t>
            </a:r>
          </a:p>
        </p:txBody>
      </p:sp>
    </p:spTree>
    <p:extLst>
      <p:ext uri="{BB962C8B-B14F-4D97-AF65-F5344CB8AC3E}">
        <p14:creationId xmlns:p14="http://schemas.microsoft.com/office/powerpoint/2010/main" val="6678682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8464962-EECB-4280-AFF4-92BC53E000B7}"/>
              </a:ext>
            </a:extLst>
          </p:cNvPr>
          <p:cNvSpPr>
            <a:spLocks noGrp="1"/>
          </p:cNvSpPr>
          <p:nvPr/>
        </p:nvSpPr>
        <p:spPr>
          <a:xfrm>
            <a:off x="400050" y="238125"/>
            <a:ext cx="523875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1">
                <a:solidFill>
                  <a:srgbClr val="D89A2B"/>
                </a:solidFill>
                <a:latin typeface="DejaVu Sans"/>
                <a:ea typeface="DejaVu Sans"/>
                <a:cs typeface="DejaVu Sans"/>
              </a:defRPr>
            </a:pPr>
            <a:endParaRPr sz="1350" b="1" dirty="0">
              <a:solidFill>
                <a:srgbClr val="D89A2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6AFD340-DB5B-491B-88FA-63882641B072}"/>
              </a:ext>
            </a:extLst>
          </p:cNvPr>
          <p:cNvSpPr>
            <a:spLocks noGrp="1"/>
          </p:cNvSpPr>
          <p:nvPr/>
        </p:nvSpPr>
        <p:spPr>
          <a:xfrm>
            <a:off x="1000125" y="190500"/>
            <a:ext cx="10620375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7489"/>
          </a:bodyPr>
          <a:lstStyle/>
          <a:p>
            <a:pPr algn="l">
              <a:def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Правовой акт и градостроительный документ отвечают на разные вопросы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0E327E8C-C2DA-4A94-9E22-6904041DB59E}"/>
              </a:ext>
            </a:extLst>
          </p:cNvPr>
          <p:cNvSpPr>
            <a:spLocks noGrp="1"/>
          </p:cNvSpPr>
          <p:nvPr/>
        </p:nvSpPr>
        <p:spPr>
          <a:xfrm>
            <a:off x="1000125" y="742950"/>
            <a:ext cx="10620375" cy="9525"/>
          </a:xfrm>
          <a:prstGeom prst="line">
            <a:avLst/>
          </a:prstGeom>
          <a:noFill/>
          <a:ln w="19050">
            <a:solidFill>
              <a:srgbClr val="D7E0DB"/>
            </a:solidFill>
            <a:prstDash val="solid"/>
          </a:ln>
        </p:spPr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0F487EA6-AE1C-4EF1-8C60-DFAA23873853}"/>
              </a:ext>
            </a:extLst>
          </p:cNvPr>
          <p:cNvSpPr>
            <a:spLocks noGrp="1"/>
          </p:cNvSpPr>
          <p:nvPr/>
        </p:nvSpPr>
        <p:spPr>
          <a:xfrm>
            <a:off x="666750" y="1428750"/>
            <a:ext cx="4857750" cy="714375"/>
          </a:xfrm>
          <a:prstGeom prst="roundRect">
            <a:avLst>
              <a:gd name="adj" fmla="val 24000"/>
            </a:avLst>
          </a:prstGeom>
          <a:solidFill>
            <a:srgbClr val="17365D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НОРМАТИВНЫЙ ПРАВОВОЙ АКТ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726C627A-BA85-4D42-BC0B-109F96E5F566}"/>
              </a:ext>
            </a:extLst>
          </p:cNvPr>
          <p:cNvSpPr>
            <a:spLocks noGrp="1"/>
          </p:cNvSpPr>
          <p:nvPr/>
        </p:nvSpPr>
        <p:spPr>
          <a:xfrm>
            <a:off x="6667500" y="1428750"/>
            <a:ext cx="4857750" cy="714375"/>
          </a:xfrm>
          <a:prstGeom prst="roundRect">
            <a:avLst>
              <a:gd name="adj" fmla="val 24000"/>
            </a:avLst>
          </a:prstGeom>
          <a:solidFill>
            <a:srgbClr val="2F6B4F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ГРАДОСТРОИТЕЛЬНЫЙ ДОКУМЕНТ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8A95450-E66B-40E5-8C12-96C36F133205}"/>
              </a:ext>
            </a:extLst>
          </p:cNvPr>
          <p:cNvSpPr>
            <a:spLocks noGrp="1"/>
          </p:cNvSpPr>
          <p:nvPr/>
        </p:nvSpPr>
        <p:spPr>
          <a:xfrm>
            <a:off x="1000125" y="2476500"/>
            <a:ext cx="4191000" cy="2095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800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Что разрешено?</a:t>
            </a:r>
          </a:p>
          <a:p>
            <a:pPr algn="ctr">
              <a:defRPr sz="1800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Кто принимает решение?</a:t>
            </a:r>
          </a:p>
          <a:p>
            <a:pPr algn="ctr">
              <a:defRPr sz="1800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Какова процедура?</a:t>
            </a:r>
          </a:p>
          <a:p>
            <a:pPr algn="ctr">
              <a:defRPr sz="1800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Какие требования обязательны?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D0435E7-F898-44BE-A7EE-4ABE0D9B673B}"/>
              </a:ext>
            </a:extLst>
          </p:cNvPr>
          <p:cNvSpPr>
            <a:spLocks noGrp="1"/>
          </p:cNvSpPr>
          <p:nvPr/>
        </p:nvSpPr>
        <p:spPr>
          <a:xfrm>
            <a:off x="7000875" y="2476500"/>
            <a:ext cx="4191000" cy="2095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800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Где размещается объект?</a:t>
            </a:r>
          </a:p>
          <a:p>
            <a:pPr algn="ctr">
              <a:defRPr sz="1800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Какая функция территории?</a:t>
            </a:r>
          </a:p>
          <a:p>
            <a:pPr algn="ctr">
              <a:defRPr sz="1800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Где проходят дороги и сети?</a:t>
            </a:r>
          </a:p>
          <a:p>
            <a:pPr algn="ctr">
              <a:defRPr sz="1800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Как развивается территория?</a:t>
            </a: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0ABCF287-6F41-4BDB-965C-5EB76E23E350}"/>
              </a:ext>
            </a:extLst>
          </p:cNvPr>
          <p:cNvSpPr>
            <a:spLocks noGrp="1"/>
          </p:cNvSpPr>
          <p:nvPr/>
        </p:nvSpPr>
        <p:spPr>
          <a:xfrm>
            <a:off x="2857500" y="5095875"/>
            <a:ext cx="6477000" cy="685800"/>
          </a:xfrm>
          <a:prstGeom prst="roundRect">
            <a:avLst>
              <a:gd name="adj" fmla="val 25000"/>
            </a:avLst>
          </a:prstGeom>
          <a:solidFill>
            <a:srgbClr val="F7EBCF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 fontScale="93942"/>
          </a:bodyPr>
          <a:lstStyle/>
          <a:p>
            <a:pPr algn="ctr">
              <a:defRPr sz="1725" b="1">
                <a:solidFill>
                  <a:srgbClr val="7A5312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A5312"/>
                </a:solidFill>
                <a:latin typeface="DejaVu Sans"/>
                <a:ea typeface="DejaVu Sans"/>
                <a:cs typeface="DejaVu Sans"/>
              </a:rPr>
              <a:t>Законное решение появляется после совместной проверки</a:t>
            </a:r>
          </a:p>
        </p:txBody>
      </p:sp>
    </p:spTree>
    <p:extLst>
      <p:ext uri="{BB962C8B-B14F-4D97-AF65-F5344CB8AC3E}">
        <p14:creationId xmlns:p14="http://schemas.microsoft.com/office/powerpoint/2010/main" val="6985589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Соединительная линия уступом 14"/>
          <p:cNvCxnSpPr>
            <a:stCxn id="7" idx="3"/>
            <a:endCxn id="8" idx="1"/>
          </p:cNvCxnSpPr>
          <p:nvPr/>
        </p:nvCxnSpPr>
        <p:spPr>
          <a:xfrm>
            <a:off x="9191625" y="3667125"/>
            <a:ext cx="381000" cy="904875"/>
          </a:xfrm>
          <a:prstGeom prst="bentConnector3">
            <a:avLst>
              <a:gd name="adj1" fmla="val 50000"/>
            </a:avLst>
          </a:prstGeom>
          <a:ln w="28575">
            <a:solidFill>
              <a:srgbClr val="D89A2B"/>
            </a:solidFill>
            <a:prstDash val="solid"/>
            <a:headEnd type="triangle" w="sm" len="sm"/>
          </a:ln>
        </p:spPr>
      </p:cxnSp>
      <p:cxnSp>
        <p:nvCxnSpPr>
          <p:cNvPr id="16" name="Соединительная линия уступом 15"/>
          <p:cNvCxnSpPr>
            <a:stCxn id="6" idx="3"/>
            <a:endCxn id="7" idx="1"/>
          </p:cNvCxnSpPr>
          <p:nvPr/>
        </p:nvCxnSpPr>
        <p:spPr>
          <a:xfrm>
            <a:off x="6238875" y="2762250"/>
            <a:ext cx="381000" cy="904875"/>
          </a:xfrm>
          <a:prstGeom prst="bentConnector3">
            <a:avLst>
              <a:gd name="adj1" fmla="val 50000"/>
            </a:avLst>
          </a:prstGeom>
          <a:ln w="28575">
            <a:solidFill>
              <a:srgbClr val="D89A2B"/>
            </a:solidFill>
            <a:prstDash val="solid"/>
            <a:headEnd type="triangle" w="sm" len="sm"/>
          </a:ln>
        </p:spPr>
      </p:cxnSp>
      <p:cxnSp>
        <p:nvCxnSpPr>
          <p:cNvPr id="17" name="Соединительная линия уступом 16"/>
          <p:cNvCxnSpPr>
            <a:stCxn id="5" idx="3"/>
            <a:endCxn id="6" idx="1"/>
          </p:cNvCxnSpPr>
          <p:nvPr/>
        </p:nvCxnSpPr>
        <p:spPr>
          <a:xfrm>
            <a:off x="3286125" y="1857375"/>
            <a:ext cx="381000" cy="904875"/>
          </a:xfrm>
          <a:prstGeom prst="bentConnector3">
            <a:avLst>
              <a:gd name="adj1" fmla="val 50000"/>
            </a:avLst>
          </a:prstGeom>
          <a:ln w="28575">
            <a:solidFill>
              <a:srgbClr val="D89A2B"/>
            </a:solidFill>
            <a:prstDash val="solid"/>
            <a:headEnd type="triangle" w="sm" len="sm"/>
          </a:ln>
        </p:spPr>
      </p:cxn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E1DDDBD9-7816-454E-9002-6542CE6CF471}"/>
              </a:ext>
            </a:extLst>
          </p:cNvPr>
          <p:cNvSpPr>
            <a:spLocks noGrp="1"/>
          </p:cNvSpPr>
          <p:nvPr/>
        </p:nvSpPr>
        <p:spPr>
          <a:xfrm>
            <a:off x="400050" y="238125"/>
            <a:ext cx="523875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1">
                <a:solidFill>
                  <a:srgbClr val="D89A2B"/>
                </a:solidFill>
                <a:latin typeface="DejaVu Sans"/>
                <a:ea typeface="DejaVu Sans"/>
                <a:cs typeface="DejaVu Sans"/>
              </a:defRPr>
            </a:pPr>
            <a:endParaRPr sz="1350" b="1" dirty="0">
              <a:solidFill>
                <a:srgbClr val="D89A2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1D76ADE-6C60-4563-81CD-82C5DFD79C07}"/>
              </a:ext>
            </a:extLst>
          </p:cNvPr>
          <p:cNvSpPr>
            <a:spLocks noGrp="1"/>
          </p:cNvSpPr>
          <p:nvPr/>
        </p:nvSpPr>
        <p:spPr>
          <a:xfrm>
            <a:off x="1000125" y="790575"/>
            <a:ext cx="10620375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65737E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5737E"/>
                </a:solidFill>
                <a:latin typeface="DejaVu Sans"/>
                <a:ea typeface="DejaVu Sans"/>
                <a:cs typeface="DejaVu Sans"/>
              </a:rPr>
              <a:t>Иерархия градостроительной документации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4970C286-40BD-4C4E-8AC2-63E1A5567F52}"/>
              </a:ext>
            </a:extLst>
          </p:cNvPr>
          <p:cNvSpPr>
            <a:spLocks noGrp="1"/>
          </p:cNvSpPr>
          <p:nvPr/>
        </p:nvSpPr>
        <p:spPr>
          <a:xfrm>
            <a:off x="714375" y="1381125"/>
            <a:ext cx="2571750" cy="952500"/>
          </a:xfrm>
          <a:prstGeom prst="roundRect">
            <a:avLst>
              <a:gd name="adj" fmla="val 18000"/>
            </a:avLst>
          </a:prstGeom>
          <a:solidFill>
            <a:srgbClr val="DCECF7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50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Территориальное развитие страны и региона</a:t>
            </a: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AE84AC07-E297-48EE-AC77-24566F7D74CD}"/>
              </a:ext>
            </a:extLst>
          </p:cNvPr>
          <p:cNvSpPr>
            <a:spLocks noGrp="1"/>
          </p:cNvSpPr>
          <p:nvPr/>
        </p:nvSpPr>
        <p:spPr>
          <a:xfrm>
            <a:off x="3667125" y="2286000"/>
            <a:ext cx="2571750" cy="952500"/>
          </a:xfrm>
          <a:prstGeom prst="roundRect">
            <a:avLst>
              <a:gd name="adj" fmla="val 18000"/>
            </a:avLst>
          </a:prstGeom>
          <a:solidFill>
            <a:srgbClr val="DDEFE5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500" b="1">
                <a:solidFill>
                  <a:srgbClr val="2F6B4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2F6B4F"/>
                </a:solidFill>
                <a:latin typeface="DejaVu Sans"/>
                <a:ea typeface="DejaVu Sans"/>
                <a:cs typeface="DejaVu Sans"/>
              </a:rPr>
              <a:t>Генеральный план населённого пункта</a:t>
            </a: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B4EE8AB8-3622-4C8E-98A0-D390AB461F0A}"/>
              </a:ext>
            </a:extLst>
          </p:cNvPr>
          <p:cNvSpPr>
            <a:spLocks noGrp="1"/>
          </p:cNvSpPr>
          <p:nvPr/>
        </p:nvSpPr>
        <p:spPr>
          <a:xfrm>
            <a:off x="6619875" y="3190875"/>
            <a:ext cx="2571750" cy="952500"/>
          </a:xfrm>
          <a:prstGeom prst="roundRect">
            <a:avLst>
              <a:gd name="adj" fmla="val 18000"/>
            </a:avLst>
          </a:prstGeom>
          <a:solidFill>
            <a:srgbClr val="F7EBCF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500" b="1">
                <a:solidFill>
                  <a:srgbClr val="7A5312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7A5312"/>
                </a:solidFill>
                <a:latin typeface="DejaVu Sans"/>
                <a:ea typeface="DejaVu Sans"/>
                <a:cs typeface="DejaVu Sans"/>
              </a:rPr>
              <a:t>Проект детальной планировки</a:t>
            </a: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1BDB69E8-A9F2-4003-927D-B3F59F4685C0}"/>
              </a:ext>
            </a:extLst>
          </p:cNvPr>
          <p:cNvSpPr>
            <a:spLocks noGrp="1"/>
          </p:cNvSpPr>
          <p:nvPr/>
        </p:nvSpPr>
        <p:spPr>
          <a:xfrm>
            <a:off x="9572625" y="4095750"/>
            <a:ext cx="2000250" cy="952500"/>
          </a:xfrm>
          <a:prstGeom prst="roundRect">
            <a:avLst>
              <a:gd name="adj" fmla="val 18000"/>
            </a:avLst>
          </a:prstGeom>
          <a:solidFill>
            <a:srgbClr val="F4DFDC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425" b="1">
                <a:solidFill>
                  <a:srgbClr val="B94B45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B94B45"/>
                </a:solidFill>
                <a:latin typeface="DejaVu Sans"/>
                <a:ea typeface="DejaVu Sans"/>
                <a:cs typeface="DejaVu Sans"/>
              </a:rPr>
              <a:t>Участок и объект строительства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BD83D02-8D2A-4BBF-A65F-CF3A05DCB184}"/>
              </a:ext>
            </a:extLst>
          </p:cNvPr>
          <p:cNvSpPr>
            <a:spLocks noGrp="1"/>
          </p:cNvSpPr>
          <p:nvPr/>
        </p:nvSpPr>
        <p:spPr>
          <a:xfrm>
            <a:off x="3762375" y="5286375"/>
            <a:ext cx="47625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159"/>
          </a:bodyPr>
          <a:lstStyle/>
          <a:p>
            <a:pPr algn="ctr">
              <a:defRPr sz="157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масштаб уменьшается, детализация растёт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B89F0D26-57A8-414E-B897-717D3935DCA2}"/>
              </a:ext>
            </a:extLst>
          </p:cNvPr>
          <p:cNvSpPr>
            <a:spLocks noGrp="1"/>
          </p:cNvSpPr>
          <p:nvPr/>
        </p:nvSpPr>
        <p:spPr>
          <a:xfrm>
            <a:off x="11334750" y="6515100"/>
            <a:ext cx="428625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r">
              <a:defRPr sz="825" b="1">
                <a:solidFill>
                  <a:srgbClr val="65737E"/>
                </a:solidFill>
                <a:latin typeface="DejaVu Sans"/>
                <a:ea typeface="DejaVu Sans"/>
                <a:cs typeface="DejaVu Sans"/>
              </a:defRPr>
            </a:pPr>
            <a:endParaRPr sz="825" b="1" dirty="0">
              <a:solidFill>
                <a:srgbClr val="65737E"/>
              </a:solidFill>
              <a:latin typeface="DejaVu Sans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15234067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0A7DB8DC-DD27-43A7-BB3A-357A6B835F57}"/>
              </a:ext>
            </a:extLst>
          </p:cNvPr>
          <p:cNvSpPr>
            <a:spLocks noGrp="1"/>
          </p:cNvSpPr>
          <p:nvPr/>
        </p:nvSpPr>
        <p:spPr>
          <a:xfrm>
            <a:off x="400050" y="238125"/>
            <a:ext cx="523875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1">
                <a:solidFill>
                  <a:srgbClr val="D89A2B"/>
                </a:solidFill>
                <a:latin typeface="DejaVu Sans"/>
                <a:ea typeface="DejaVu Sans"/>
                <a:cs typeface="DejaVu Sans"/>
              </a:defRPr>
            </a:pPr>
            <a:endParaRPr sz="1350" b="1" dirty="0">
              <a:solidFill>
                <a:srgbClr val="D89A2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87D1760-6BCD-42A3-973A-B3D42B40080D}"/>
              </a:ext>
            </a:extLst>
          </p:cNvPr>
          <p:cNvSpPr>
            <a:spLocks noGrp="1"/>
          </p:cNvSpPr>
          <p:nvPr/>
        </p:nvSpPr>
        <p:spPr>
          <a:xfrm>
            <a:off x="1000125" y="190500"/>
            <a:ext cx="10620375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Генеральный план задаёт модель развития города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A9B50970-B3FB-4260-8674-CCFD58A14000}"/>
              </a:ext>
            </a:extLst>
          </p:cNvPr>
          <p:cNvSpPr>
            <a:spLocks noGrp="1"/>
          </p:cNvSpPr>
          <p:nvPr/>
        </p:nvSpPr>
        <p:spPr>
          <a:xfrm>
            <a:off x="1000125" y="742950"/>
            <a:ext cx="10620375" cy="9525"/>
          </a:xfrm>
          <a:prstGeom prst="line">
            <a:avLst/>
          </a:prstGeom>
          <a:noFill/>
          <a:ln w="19050">
            <a:solidFill>
              <a:srgbClr val="D7E0DB"/>
            </a:solidFill>
            <a:prstDash val="solid"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61759E9-D664-4E97-951C-A8AC32428827}"/>
              </a:ext>
            </a:extLst>
          </p:cNvPr>
          <p:cNvSpPr>
            <a:spLocks noGrp="1"/>
          </p:cNvSpPr>
          <p:nvPr/>
        </p:nvSpPr>
        <p:spPr>
          <a:xfrm>
            <a:off x="571500" y="1238250"/>
            <a:ext cx="6191250" cy="4667250"/>
          </a:xfrm>
          <a:prstGeom prst="rect">
            <a:avLst/>
          </a:prstGeom>
          <a:solidFill>
            <a:srgbClr val="EDF3EF"/>
          </a:solidFill>
          <a:ln w="9525">
            <a:solidFill>
              <a:srgbClr val="C8D5CC"/>
            </a:solidFill>
            <a:prstDash val="solid"/>
          </a:ln>
        </p:spPr>
      </p:sp>
      <p:sp>
        <p:nvSpPr>
          <p:cNvPr id="5" name="Волна 4">
            <a:extLst>
              <a:ext uri="{FF2B5EF4-FFF2-40B4-BE49-F238E27FC236}">
                <a16:creationId xmlns:a16="http://schemas.microsoft.com/office/drawing/2014/main" id="{D2FBB3B7-C0B4-45C1-A37B-CD453BE670A1}"/>
              </a:ext>
            </a:extLst>
          </p:cNvPr>
          <p:cNvSpPr>
            <a:spLocks noGrp="1"/>
          </p:cNvSpPr>
          <p:nvPr/>
        </p:nvSpPr>
        <p:spPr>
          <a:xfrm>
            <a:off x="523875" y="3238500"/>
            <a:ext cx="6286500" cy="1047750"/>
          </a:xfrm>
          <a:prstGeom prst="wave">
            <a:avLst/>
          </a:prstGeom>
          <a:solidFill>
            <a:srgbClr val="69A9D0"/>
          </a:solidFill>
          <a:ln w="0">
            <a:noFill/>
          </a:ln>
        </p:spPr>
      </p:sp>
      <p:sp>
        <p:nv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FCFB1233-178E-43CF-A2C5-70831E830F11}"/>
              </a:ext>
            </a:extLst>
          </p:cNvPr>
          <p:cNvSpPr>
            <a:spLocks noGrp="1"/>
          </p:cNvSpPr>
          <p:nvPr/>
        </p:nvSpPr>
        <p:spPr>
          <a:xfrm>
            <a:off x="1333500" y="1285875"/>
            <a:ext cx="666750" cy="4572000"/>
          </a:xfrm>
          <a:prstGeom prst="line">
            <a:avLst/>
          </a:prstGeom>
          <a:noFill/>
          <a:ln w="114300">
            <a:solidFill>
              <a:srgbClr val="D89A2B"/>
            </a:solidFill>
            <a:prstDash val="solid"/>
          </a:ln>
        </p:spPr>
      </p:sp>
      <p:sp>
        <p:nv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AF2DE92E-5435-4B05-9B6C-970B8D4B3385}"/>
              </a:ext>
            </a:extLst>
          </p:cNvPr>
          <p:cNvSpPr>
            <a:spLocks noGrp="1"/>
          </p:cNvSpPr>
          <p:nvPr/>
        </p:nvSpPr>
        <p:spPr>
          <a:xfrm>
            <a:off x="3714750" y="1285875"/>
            <a:ext cx="0" cy="4572000"/>
          </a:xfrm>
          <a:prstGeom prst="line">
            <a:avLst/>
          </a:prstGeom>
          <a:noFill/>
          <a:ln w="114300">
            <a:solidFill>
              <a:srgbClr val="D89A2B"/>
            </a:solidFill>
            <a:prstDash val="solid"/>
          </a:ln>
        </p:spPr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B926F508-43AA-46CE-9888-776371D5BA4E}"/>
              </a:ext>
            </a:extLst>
          </p:cNvPr>
          <p:cNvSpPr>
            <a:spLocks noGrp="1"/>
          </p:cNvSpPr>
          <p:nvPr/>
        </p:nvSpPr>
        <p:spPr>
          <a:xfrm>
            <a:off x="904875" y="1571625"/>
            <a:ext cx="1809750" cy="1190625"/>
          </a:xfrm>
          <a:prstGeom prst="roundRect">
            <a:avLst>
              <a:gd name="adj" fmla="val 14400"/>
            </a:avLst>
          </a:prstGeom>
          <a:solidFill>
            <a:srgbClr val="DDEFE5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Жилая</a:t>
            </a: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BEBD6C40-751A-47AD-BF08-75A56E3CB2E9}"/>
              </a:ext>
            </a:extLst>
          </p:cNvPr>
          <p:cNvSpPr>
            <a:spLocks noGrp="1"/>
          </p:cNvSpPr>
          <p:nvPr/>
        </p:nvSpPr>
        <p:spPr>
          <a:xfrm>
            <a:off x="4333875" y="1571625"/>
            <a:ext cx="1952625" cy="1190625"/>
          </a:xfrm>
          <a:prstGeom prst="roundRect">
            <a:avLst>
              <a:gd name="adj" fmla="val 14400"/>
            </a:avLst>
          </a:prstGeom>
          <a:solidFill>
            <a:srgbClr val="F7EBCF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Общественная</a:t>
            </a: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8B490071-5928-472C-8546-3611010F82E9}"/>
              </a:ext>
            </a:extLst>
          </p:cNvPr>
          <p:cNvSpPr>
            <a:spLocks noGrp="1"/>
          </p:cNvSpPr>
          <p:nvPr/>
        </p:nvSpPr>
        <p:spPr>
          <a:xfrm>
            <a:off x="809625" y="4381500"/>
            <a:ext cx="2095500" cy="1095375"/>
          </a:xfrm>
          <a:prstGeom prst="roundRect">
            <a:avLst>
              <a:gd name="adj" fmla="val 15652"/>
            </a:avLst>
          </a:prstGeom>
          <a:solidFill>
            <a:srgbClr val="E8D6D4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Производственная</a:t>
            </a:r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C4C99959-FC2C-4271-9EF6-6ED8B66C241A}"/>
              </a:ext>
            </a:extLst>
          </p:cNvPr>
          <p:cNvSpPr>
            <a:spLocks noGrp="1"/>
          </p:cNvSpPr>
          <p:nvPr/>
        </p:nvSpPr>
        <p:spPr>
          <a:xfrm>
            <a:off x="4191000" y="4429125"/>
            <a:ext cx="2047875" cy="1000125"/>
          </a:xfrm>
          <a:prstGeom prst="roundRect">
            <a:avLst>
              <a:gd name="adj" fmla="val 17143"/>
            </a:avLst>
          </a:prstGeom>
          <a:solidFill>
            <a:srgbClr val="CFE5D1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Рекреационная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7CE64DE-8BB3-47AA-B864-C32111AACCAA}"/>
              </a:ext>
            </a:extLst>
          </p:cNvPr>
          <p:cNvSpPr>
            <a:spLocks noGrp="1"/>
          </p:cNvSpPr>
          <p:nvPr/>
        </p:nvSpPr>
        <p:spPr>
          <a:xfrm>
            <a:off x="7334250" y="1381125"/>
            <a:ext cx="390525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8611" lnSpcReduction="10000"/>
          </a:bodyPr>
          <a:lstStyle/>
          <a:p>
            <a:pPr algn="l">
              <a:defRPr sz="180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Генплан показывает: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3840538D-F880-44DF-BD16-D597663EF236}"/>
              </a:ext>
            </a:extLst>
          </p:cNvPr>
          <p:cNvSpPr>
            <a:spLocks noGrp="1"/>
          </p:cNvSpPr>
          <p:nvPr/>
        </p:nvSpPr>
        <p:spPr>
          <a:xfrm>
            <a:off x="7334250" y="1952625"/>
            <a:ext cx="4000500" cy="3333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>
              <a:defRPr sz="150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50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•  границу города и направления роста</a:t>
            </a:r>
          </a:p>
          <a:p>
            <a:pPr>
              <a:defRPr sz="150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50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•  функциональные зоны</a:t>
            </a:r>
          </a:p>
          <a:p>
            <a:pPr>
              <a:defRPr sz="150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50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•  магистральные дороги</a:t>
            </a:r>
          </a:p>
          <a:p>
            <a:pPr>
              <a:defRPr sz="150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50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•  инженерную и социальную инфраструктуру</a:t>
            </a:r>
          </a:p>
          <a:p>
            <a:pPr>
              <a:defRPr sz="150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50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•  природно-экологический каркас</a:t>
            </a:r>
          </a:p>
          <a:p>
            <a:pPr>
              <a:defRPr sz="150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50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•  территории резерва и этапность освоения</a:t>
            </a:r>
          </a:p>
        </p:txBody>
      </p:sp>
    </p:spTree>
    <p:extLst>
      <p:ext uri="{BB962C8B-B14F-4D97-AF65-F5344CB8AC3E}">
        <p14:creationId xmlns:p14="http://schemas.microsoft.com/office/powerpoint/2010/main" val="7285626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1C1D866D-62C1-4A83-9D27-D52CBDA2994E}"/>
              </a:ext>
            </a:extLst>
          </p:cNvPr>
          <p:cNvSpPr>
            <a:spLocks noGrp="1"/>
          </p:cNvSpPr>
          <p:nvPr/>
        </p:nvSpPr>
        <p:spPr>
          <a:xfrm>
            <a:off x="400050" y="238125"/>
            <a:ext cx="523875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1">
                <a:solidFill>
                  <a:srgbClr val="D89A2B"/>
                </a:solidFill>
                <a:latin typeface="DejaVu Sans"/>
                <a:ea typeface="DejaVu Sans"/>
                <a:cs typeface="DejaVu Sans"/>
              </a:defRPr>
            </a:pPr>
            <a:endParaRPr sz="1350" b="1" dirty="0">
              <a:solidFill>
                <a:srgbClr val="D89A2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86408CD-ACA0-4A4E-A89B-EAF1F09D1F2B}"/>
              </a:ext>
            </a:extLst>
          </p:cNvPr>
          <p:cNvSpPr>
            <a:spLocks noGrp="1"/>
          </p:cNvSpPr>
          <p:nvPr/>
        </p:nvSpPr>
        <p:spPr>
          <a:xfrm>
            <a:off x="1000125" y="190500"/>
            <a:ext cx="10620375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 dirty="0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ПДП </a:t>
            </a:r>
            <a:r>
              <a:rPr sz="2325" b="1" dirty="0" err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переводит</a:t>
            </a:r>
            <a:r>
              <a:rPr sz="2325" b="1" dirty="0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325" b="1" dirty="0" err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стратегию</a:t>
            </a:r>
            <a:r>
              <a:rPr sz="2325" b="1" dirty="0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325" b="1" dirty="0" err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на</a:t>
            </a:r>
            <a:r>
              <a:rPr sz="2325" b="1" dirty="0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325" b="1" dirty="0" err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уровень</a:t>
            </a:r>
            <a:r>
              <a:rPr sz="2325" b="1" dirty="0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325" b="1" dirty="0" err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квартала</a:t>
            </a:r>
            <a:endParaRPr sz="2325" b="1" dirty="0">
              <a:solidFill>
                <a:srgbClr val="17365D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0802160C-9124-46BE-91F8-4AEFB7F94420}"/>
              </a:ext>
            </a:extLst>
          </p:cNvPr>
          <p:cNvSpPr>
            <a:spLocks noGrp="1"/>
          </p:cNvSpPr>
          <p:nvPr/>
        </p:nvSpPr>
        <p:spPr>
          <a:xfrm>
            <a:off x="1000125" y="742950"/>
            <a:ext cx="10620375" cy="9525"/>
          </a:xfrm>
          <a:prstGeom prst="line">
            <a:avLst/>
          </a:prstGeom>
          <a:noFill/>
          <a:ln w="19050">
            <a:solidFill>
              <a:srgbClr val="D7E0DB"/>
            </a:solidFill>
            <a:prstDash val="solid"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F48DA55-E896-4206-80F8-0885264FF0F6}"/>
              </a:ext>
            </a:extLst>
          </p:cNvPr>
          <p:cNvSpPr>
            <a:spLocks noGrp="1"/>
          </p:cNvSpPr>
          <p:nvPr/>
        </p:nvSpPr>
        <p:spPr>
          <a:xfrm>
            <a:off x="571500" y="1285875"/>
            <a:ext cx="5810250" cy="4619625"/>
          </a:xfrm>
          <a:prstGeom prst="rect">
            <a:avLst/>
          </a:prstGeom>
          <a:solidFill>
            <a:srgbClr val="F8F6EF"/>
          </a:solidFill>
          <a:ln w="9525">
            <a:solidFill>
              <a:srgbClr val="D9D2BE"/>
            </a:solidFill>
            <a:prstDash val="solid"/>
          </a:ln>
        </p:spPr>
      </p:sp>
      <p:sp>
        <p:nv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278F9494-0296-40D4-9576-B32BE5F97808}"/>
              </a:ext>
            </a:extLst>
          </p:cNvPr>
          <p:cNvSpPr>
            <a:spLocks noGrp="1"/>
          </p:cNvSpPr>
          <p:nvPr/>
        </p:nvSpPr>
        <p:spPr>
          <a:xfrm>
            <a:off x="2524125" y="1285875"/>
            <a:ext cx="9525" cy="4619625"/>
          </a:xfrm>
          <a:prstGeom prst="line">
            <a:avLst/>
          </a:prstGeom>
          <a:noFill/>
          <a:ln w="171450">
            <a:solidFill>
              <a:srgbClr val="8E969C"/>
            </a:solidFill>
            <a:prstDash val="solid"/>
          </a:ln>
        </p:spPr>
      </p:sp>
      <p:sp>
        <p:nv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09D7FCC5-51A2-4ABC-B7D3-AC0B1BD8B9FA}"/>
              </a:ext>
            </a:extLst>
          </p:cNvPr>
          <p:cNvSpPr>
            <a:spLocks noGrp="1"/>
          </p:cNvSpPr>
          <p:nvPr/>
        </p:nvSpPr>
        <p:spPr>
          <a:xfrm>
            <a:off x="4476750" y="1285875"/>
            <a:ext cx="9525" cy="4619625"/>
          </a:xfrm>
          <a:prstGeom prst="line">
            <a:avLst/>
          </a:prstGeom>
          <a:noFill/>
          <a:ln w="171450">
            <a:solidFill>
              <a:srgbClr val="8E969C"/>
            </a:solidFill>
            <a:prstDash val="solid"/>
          </a:ln>
        </p:spPr>
      </p:sp>
      <p:sp>
        <p:nv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E50A48BA-CDB4-43B9-BBA7-0497A5F66AF8}"/>
              </a:ext>
            </a:extLst>
          </p:cNvPr>
          <p:cNvSpPr>
            <a:spLocks noGrp="1"/>
          </p:cNvSpPr>
          <p:nvPr/>
        </p:nvSpPr>
        <p:spPr>
          <a:xfrm>
            <a:off x="571500" y="3381375"/>
            <a:ext cx="5810250" cy="9525"/>
          </a:xfrm>
          <a:prstGeom prst="line">
            <a:avLst/>
          </a:prstGeom>
          <a:noFill/>
          <a:ln w="171450">
            <a:solidFill>
              <a:srgbClr val="8E969C"/>
            </a:solidFill>
            <a:prstDash val="solid"/>
          </a:ln>
        </p:spPr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228883D-FD74-46C7-9BC0-DB41E3901A4D}"/>
              </a:ext>
            </a:extLst>
          </p:cNvPr>
          <p:cNvSpPr>
            <a:spLocks noGrp="1"/>
          </p:cNvSpPr>
          <p:nvPr/>
        </p:nvSpPr>
        <p:spPr>
          <a:xfrm>
            <a:off x="809625" y="1571625"/>
            <a:ext cx="1381125" cy="1476375"/>
          </a:xfrm>
          <a:prstGeom prst="rect">
            <a:avLst/>
          </a:prstGeom>
          <a:solidFill>
            <a:srgbClr val="DCECF7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A2C627B-4300-4204-AE3C-FA22B1FD6D90}"/>
              </a:ext>
            </a:extLst>
          </p:cNvPr>
          <p:cNvSpPr>
            <a:spLocks noGrp="1"/>
          </p:cNvSpPr>
          <p:nvPr/>
        </p:nvSpPr>
        <p:spPr>
          <a:xfrm>
            <a:off x="2857500" y="1571625"/>
            <a:ext cx="1285875" cy="1476375"/>
          </a:xfrm>
          <a:prstGeom prst="rect">
            <a:avLst/>
          </a:prstGeom>
          <a:solidFill>
            <a:srgbClr val="DDEFE5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9E84A614-5CAD-43DA-87C7-C7574AE7110C}"/>
              </a:ext>
            </a:extLst>
          </p:cNvPr>
          <p:cNvSpPr>
            <a:spLocks noGrp="1"/>
          </p:cNvSpPr>
          <p:nvPr/>
        </p:nvSpPr>
        <p:spPr>
          <a:xfrm>
            <a:off x="4810125" y="1571625"/>
            <a:ext cx="1285875" cy="1476375"/>
          </a:xfrm>
          <a:prstGeom prst="rect">
            <a:avLst/>
          </a:prstGeom>
          <a:solidFill>
            <a:srgbClr val="F7EBCF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F80F85E-1D24-4514-8F30-FB0F14D2A668}"/>
              </a:ext>
            </a:extLst>
          </p:cNvPr>
          <p:cNvSpPr>
            <a:spLocks noGrp="1"/>
          </p:cNvSpPr>
          <p:nvPr/>
        </p:nvSpPr>
        <p:spPr>
          <a:xfrm>
            <a:off x="809625" y="3810000"/>
            <a:ext cx="1381125" cy="1619250"/>
          </a:xfrm>
          <a:prstGeom prst="rect">
            <a:avLst/>
          </a:prstGeom>
          <a:solidFill>
            <a:srgbClr val="DDEFE5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F2CF43A8-8F42-4A11-8646-41FA243D3654}"/>
              </a:ext>
            </a:extLst>
          </p:cNvPr>
          <p:cNvSpPr>
            <a:spLocks noGrp="1"/>
          </p:cNvSpPr>
          <p:nvPr/>
        </p:nvSpPr>
        <p:spPr>
          <a:xfrm>
            <a:off x="2857500" y="3810000"/>
            <a:ext cx="1285875" cy="1619250"/>
          </a:xfrm>
          <a:prstGeom prst="rect">
            <a:avLst/>
          </a:prstGeom>
          <a:solidFill>
            <a:srgbClr val="F7EBCF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65B855C9-0C32-49C3-8309-B81618459725}"/>
              </a:ext>
            </a:extLst>
          </p:cNvPr>
          <p:cNvSpPr>
            <a:spLocks noGrp="1"/>
          </p:cNvSpPr>
          <p:nvPr/>
        </p:nvSpPr>
        <p:spPr>
          <a:xfrm>
            <a:off x="4810125" y="3810000"/>
            <a:ext cx="1285875" cy="1619250"/>
          </a:xfrm>
          <a:prstGeom prst="rect">
            <a:avLst/>
          </a:prstGeom>
          <a:solidFill>
            <a:srgbClr val="DCECF7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F20F1BD-98F8-44DD-83E1-E50EF31F7CD0}"/>
              </a:ext>
            </a:extLst>
          </p:cNvPr>
          <p:cNvSpPr>
            <a:spLocks noGrp="1"/>
          </p:cNvSpPr>
          <p:nvPr/>
        </p:nvSpPr>
        <p:spPr>
          <a:xfrm>
            <a:off x="7000875" y="1381125"/>
            <a:ext cx="40005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8611" lnSpcReduction="10000"/>
          </a:bodyPr>
          <a:lstStyle/>
          <a:p>
            <a:pPr algn="l">
              <a:defRPr sz="180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ПДП уточняет: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3266384-06E1-4EE3-A9F5-DA5B5F8054E6}"/>
              </a:ext>
            </a:extLst>
          </p:cNvPr>
          <p:cNvSpPr>
            <a:spLocks noGrp="1"/>
          </p:cNvSpPr>
          <p:nvPr/>
        </p:nvSpPr>
        <p:spPr>
          <a:xfrm>
            <a:off x="7000875" y="1952625"/>
            <a:ext cx="4095750" cy="2857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>
              <a:defRPr sz="1575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575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•  красные линии и проезды</a:t>
            </a:r>
          </a:p>
          <a:p>
            <a:pPr>
              <a:defRPr sz="1575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575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•  границы планировочных элементов</a:t>
            </a:r>
          </a:p>
          <a:p>
            <a:pPr>
              <a:defRPr sz="1575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575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•  размещение объектов обслуживания</a:t>
            </a:r>
          </a:p>
          <a:p>
            <a:pPr>
              <a:defRPr sz="1575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575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•  инженерные коридоры</a:t>
            </a:r>
          </a:p>
          <a:p>
            <a:pPr>
              <a:defRPr sz="1575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575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•  плотность и другие показатели</a:t>
            </a:r>
          </a:p>
          <a:p>
            <a:pPr>
              <a:defRPr sz="1575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575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•  возможность образования участков</a:t>
            </a:r>
          </a:p>
        </p:txBody>
      </p:sp>
    </p:spTree>
    <p:extLst>
      <p:ext uri="{BB962C8B-B14F-4D97-AF65-F5344CB8AC3E}">
        <p14:creationId xmlns:p14="http://schemas.microsoft.com/office/powerpoint/2010/main" val="19184604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Соединительная линия уступом 14"/>
          <p:cNvCxnSpPr>
            <a:stCxn id="6" idx="1"/>
            <a:endCxn id="5" idx="3"/>
          </p:cNvCxnSpPr>
          <p:nvPr/>
        </p:nvCxnSpPr>
        <p:spPr>
          <a:xfrm flipH="1">
            <a:off x="7667625" y="2619375"/>
            <a:ext cx="666750" cy="309563"/>
          </a:xfrm>
          <a:prstGeom prst="bentConnector3">
            <a:avLst>
              <a:gd name="adj1" fmla="val 50000"/>
            </a:avLst>
          </a:prstGeom>
          <a:ln w="28575">
            <a:solidFill>
              <a:srgbClr val="D89A2B"/>
            </a:solidFill>
            <a:prstDash val="solid"/>
            <a:headEnd type="triangle" w="sm" len="sm"/>
          </a:ln>
        </p:spPr>
      </p:cxnSp>
      <p:cxnSp>
        <p:nvCxnSpPr>
          <p:cNvPr id="16" name="Соединительная линия уступом 15"/>
          <p:cNvCxnSpPr>
            <a:stCxn id="4" idx="3"/>
            <a:endCxn id="5" idx="1"/>
          </p:cNvCxnSpPr>
          <p:nvPr/>
        </p:nvCxnSpPr>
        <p:spPr>
          <a:xfrm>
            <a:off x="3857625" y="2619375"/>
            <a:ext cx="666750" cy="309563"/>
          </a:xfrm>
          <a:prstGeom prst="bentConnector3">
            <a:avLst>
              <a:gd name="adj1" fmla="val 50000"/>
            </a:avLst>
          </a:prstGeom>
          <a:ln w="28575">
            <a:solidFill>
              <a:srgbClr val="D89A2B"/>
            </a:solidFill>
            <a:prstDash val="solid"/>
            <a:headEnd type="triangle" w="sm" len="sm"/>
          </a:ln>
        </p:spPr>
      </p:cxn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78B5597E-3BE1-48EB-AEB8-E1B666302C85}"/>
              </a:ext>
            </a:extLst>
          </p:cNvPr>
          <p:cNvSpPr>
            <a:spLocks noGrp="1"/>
          </p:cNvSpPr>
          <p:nvPr/>
        </p:nvSpPr>
        <p:spPr>
          <a:xfrm>
            <a:off x="400050" y="238125"/>
            <a:ext cx="523875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1">
                <a:solidFill>
                  <a:srgbClr val="D89A2B"/>
                </a:solidFill>
                <a:latin typeface="DejaVu Sans"/>
                <a:ea typeface="DejaVu Sans"/>
                <a:cs typeface="DejaVu Sans"/>
              </a:defRPr>
            </a:pPr>
            <a:endParaRPr sz="1350" b="1" dirty="0">
              <a:solidFill>
                <a:srgbClr val="D89A2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03350B2-5183-49DC-AA86-148CF2EC9983}"/>
              </a:ext>
            </a:extLst>
          </p:cNvPr>
          <p:cNvSpPr>
            <a:spLocks noGrp="1"/>
          </p:cNvSpPr>
          <p:nvPr/>
        </p:nvSpPr>
        <p:spPr>
          <a:xfrm>
            <a:off x="1000125" y="190500"/>
            <a:ext cx="10620375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Два кадастра дополняют друг друга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FF19120A-786A-425C-806E-16EA52021612}"/>
              </a:ext>
            </a:extLst>
          </p:cNvPr>
          <p:cNvSpPr>
            <a:spLocks noGrp="1"/>
          </p:cNvSpPr>
          <p:nvPr/>
        </p:nvSpPr>
        <p:spPr>
          <a:xfrm>
            <a:off x="1000125" y="742950"/>
            <a:ext cx="10620375" cy="9525"/>
          </a:xfrm>
          <a:prstGeom prst="line">
            <a:avLst/>
          </a:prstGeom>
          <a:noFill/>
          <a:ln w="19050">
            <a:solidFill>
              <a:srgbClr val="D7E0DB"/>
            </a:solidFill>
            <a:prstDash val="solid"/>
          </a:ln>
        </p:spPr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2FCFD95F-6D08-4F76-BD92-522D77489E68}"/>
              </a:ext>
            </a:extLst>
          </p:cNvPr>
          <p:cNvSpPr>
            <a:spLocks noGrp="1"/>
          </p:cNvSpPr>
          <p:nvPr/>
        </p:nvSpPr>
        <p:spPr>
          <a:xfrm>
            <a:off x="714375" y="1952625"/>
            <a:ext cx="3143250" cy="1333500"/>
          </a:xfrm>
          <a:prstGeom prst="roundRect">
            <a:avLst>
              <a:gd name="adj" fmla="val 12857"/>
            </a:avLst>
          </a:prstGeom>
          <a:solidFill>
            <a:srgbClr val="DCECF7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202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ЗЕМЕЛЬНЫЙ</a:t>
            </a:r>
          </a:p>
          <a:p>
            <a:pPr algn="ctr">
              <a:defRPr sz="202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КАДАСТР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5C03C5F7-67A9-4405-AF5C-BF649D41C15E}"/>
              </a:ext>
            </a:extLst>
          </p:cNvPr>
          <p:cNvSpPr>
            <a:spLocks noGrp="1"/>
          </p:cNvSpPr>
          <p:nvPr/>
        </p:nvSpPr>
        <p:spPr>
          <a:xfrm>
            <a:off x="4524375" y="2286000"/>
            <a:ext cx="3143250" cy="1285875"/>
          </a:xfrm>
          <a:prstGeom prst="roundRect">
            <a:avLst>
              <a:gd name="adj" fmla="val 13333"/>
            </a:avLst>
          </a:prstGeom>
          <a:solidFill>
            <a:srgbClr val="F7EBCF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725" b="1">
                <a:solidFill>
                  <a:srgbClr val="7A5312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A5312"/>
                </a:solidFill>
                <a:latin typeface="DejaVu Sans"/>
                <a:ea typeface="DejaVu Sans"/>
                <a:cs typeface="DejaVu Sans"/>
              </a:rPr>
              <a:t>ЕДИНАЯ</a:t>
            </a:r>
          </a:p>
          <a:p>
            <a:pPr algn="ctr">
              <a:defRPr sz="1725" b="1">
                <a:solidFill>
                  <a:srgbClr val="7A5312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A5312"/>
                </a:solidFill>
                <a:latin typeface="DejaVu Sans"/>
                <a:ea typeface="DejaVu Sans"/>
                <a:cs typeface="DejaVu Sans"/>
              </a:rPr>
              <a:t>ПРОСТРАНСТВЕННАЯ</a:t>
            </a:r>
          </a:p>
          <a:p>
            <a:pPr algn="ctr">
              <a:defRPr sz="1725" b="1">
                <a:solidFill>
                  <a:srgbClr val="7A5312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A5312"/>
                </a:solidFill>
                <a:latin typeface="DejaVu Sans"/>
                <a:ea typeface="DejaVu Sans"/>
                <a:cs typeface="DejaVu Sans"/>
              </a:rPr>
              <a:t>ОСНОВА</a:t>
            </a: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6FC725D8-4EA8-40F1-805F-89DAF022C0CE}"/>
              </a:ext>
            </a:extLst>
          </p:cNvPr>
          <p:cNvSpPr>
            <a:spLocks noGrp="1"/>
          </p:cNvSpPr>
          <p:nvPr/>
        </p:nvSpPr>
        <p:spPr>
          <a:xfrm>
            <a:off x="8334375" y="1952625"/>
            <a:ext cx="3143250" cy="1333500"/>
          </a:xfrm>
          <a:prstGeom prst="roundRect">
            <a:avLst>
              <a:gd name="adj" fmla="val 12857"/>
            </a:avLst>
          </a:prstGeom>
          <a:solidFill>
            <a:srgbClr val="DDEFE5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875" b="1">
                <a:solidFill>
                  <a:srgbClr val="2F6B4F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2F6B4F"/>
                </a:solidFill>
                <a:latin typeface="DejaVu Sans"/>
                <a:ea typeface="DejaVu Sans"/>
                <a:cs typeface="DejaVu Sans"/>
              </a:rPr>
              <a:t>ГРАДОСТРОИТЕЛЬНЫЙ</a:t>
            </a:r>
          </a:p>
          <a:p>
            <a:pPr algn="ctr">
              <a:defRPr sz="1875" b="1">
                <a:solidFill>
                  <a:srgbClr val="2F6B4F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2F6B4F"/>
                </a:solidFill>
                <a:latin typeface="DejaVu Sans"/>
                <a:ea typeface="DejaVu Sans"/>
                <a:cs typeface="DejaVu Sans"/>
              </a:rPr>
              <a:t>КАДАСТР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F643E18-A50C-4488-95C7-92C285853A4C}"/>
              </a:ext>
            </a:extLst>
          </p:cNvPr>
          <p:cNvSpPr>
            <a:spLocks noGrp="1"/>
          </p:cNvSpPr>
          <p:nvPr/>
        </p:nvSpPr>
        <p:spPr>
          <a:xfrm>
            <a:off x="714375" y="3667125"/>
            <a:ext cx="3143250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425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границы • площадь • права</a:t>
            </a:r>
          </a:p>
          <a:p>
            <a:pPr algn="ctr">
              <a:defRPr sz="1425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назначение • стоимость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C24AF9D-BF32-45D5-B45C-27FAAEB75276}"/>
              </a:ext>
            </a:extLst>
          </p:cNvPr>
          <p:cNvSpPr>
            <a:spLocks noGrp="1"/>
          </p:cNvSpPr>
          <p:nvPr/>
        </p:nvSpPr>
        <p:spPr>
          <a:xfrm>
            <a:off x="4524375" y="3952875"/>
            <a:ext cx="314325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500" b="1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координаты • карта • ГИС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5E6FA38-4893-4CD3-99C6-472626CBEBAF}"/>
              </a:ext>
            </a:extLst>
          </p:cNvPr>
          <p:cNvSpPr>
            <a:spLocks noGrp="1"/>
          </p:cNvSpPr>
          <p:nvPr/>
        </p:nvSpPr>
        <p:spPr>
          <a:xfrm>
            <a:off x="8334375" y="3667125"/>
            <a:ext cx="3143250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425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зоны • красные линии</a:t>
            </a:r>
          </a:p>
          <a:p>
            <a:pPr algn="ctr">
              <a:defRPr sz="1425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сети • градостроительные проекты</a:t>
            </a:r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737405F4-FFA7-439B-8003-73A6FA33F3E5}"/>
              </a:ext>
            </a:extLst>
          </p:cNvPr>
          <p:cNvSpPr>
            <a:spLocks noGrp="1"/>
          </p:cNvSpPr>
          <p:nvPr/>
        </p:nvSpPr>
        <p:spPr>
          <a:xfrm>
            <a:off x="2381250" y="5238750"/>
            <a:ext cx="7429500" cy="619125"/>
          </a:xfrm>
          <a:prstGeom prst="roundRect">
            <a:avLst>
              <a:gd name="adj" fmla="val 27692"/>
            </a:avLst>
          </a:prstGeom>
          <a:solidFill>
            <a:srgbClr val="FFFFFF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 fontScale="93752"/>
          </a:bodyPr>
          <a:lstStyle/>
          <a:p>
            <a:pPr algn="ctr">
              <a:defRPr sz="165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Совместный анализ выявляет конфликт до принятия решения</a:t>
            </a:r>
          </a:p>
        </p:txBody>
      </p:sp>
    </p:spTree>
    <p:extLst>
      <p:ext uri="{BB962C8B-B14F-4D97-AF65-F5344CB8AC3E}">
        <p14:creationId xmlns:p14="http://schemas.microsoft.com/office/powerpoint/2010/main" val="16573144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91B9FB5B-0C59-4715-B065-E77F5CF8A111}"/>
              </a:ext>
            </a:extLst>
          </p:cNvPr>
          <p:cNvSpPr>
            <a:spLocks noGrp="1"/>
          </p:cNvSpPr>
          <p:nvPr/>
        </p:nvSpPr>
        <p:spPr>
          <a:xfrm>
            <a:off x="400050" y="238125"/>
            <a:ext cx="523875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1">
                <a:solidFill>
                  <a:srgbClr val="D89A2B"/>
                </a:solidFill>
                <a:latin typeface="DejaVu Sans"/>
                <a:ea typeface="DejaVu Sans"/>
                <a:cs typeface="DejaVu Sans"/>
              </a:defRPr>
            </a:pPr>
            <a:endParaRPr sz="1350" b="1" dirty="0">
              <a:solidFill>
                <a:srgbClr val="D89A2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6361250-A0EF-479C-9F91-849EC767FAE4}"/>
              </a:ext>
            </a:extLst>
          </p:cNvPr>
          <p:cNvSpPr>
            <a:spLocks noGrp="1"/>
          </p:cNvSpPr>
          <p:nvPr/>
        </p:nvSpPr>
        <p:spPr>
          <a:xfrm>
            <a:off x="1000125" y="190500"/>
            <a:ext cx="10620375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Алгоритм проверки участка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A879C135-8088-429D-BCCE-6034E6ADEC08}"/>
              </a:ext>
            </a:extLst>
          </p:cNvPr>
          <p:cNvSpPr>
            <a:spLocks noGrp="1"/>
          </p:cNvSpPr>
          <p:nvPr/>
        </p:nvSpPr>
        <p:spPr>
          <a:xfrm>
            <a:off x="1000125" y="742950"/>
            <a:ext cx="10620375" cy="9525"/>
          </a:xfrm>
          <a:prstGeom prst="line">
            <a:avLst/>
          </a:prstGeom>
          <a:noFill/>
          <a:ln w="19050">
            <a:solidFill>
              <a:srgbClr val="D7E0DB"/>
            </a:solidFill>
            <a:prstDash val="solid"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7C23A16-365A-4F76-9457-77CBDA54EED9}"/>
              </a:ext>
            </a:extLst>
          </p:cNvPr>
          <p:cNvSpPr>
            <a:spLocks noGrp="1"/>
          </p:cNvSpPr>
          <p:nvPr/>
        </p:nvSpPr>
        <p:spPr>
          <a:xfrm>
            <a:off x="1000125" y="790575"/>
            <a:ext cx="10620375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65737E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5737E"/>
                </a:solidFill>
                <a:latin typeface="DejaVu Sans"/>
                <a:ea typeface="DejaVu Sans"/>
                <a:cs typeface="DejaVu Sans"/>
              </a:rPr>
              <a:t>Рабочая последовательность кадастрового специалиста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DB55BFA2-893D-4401-B6BB-068BE18C14D7}"/>
              </a:ext>
            </a:extLst>
          </p:cNvPr>
          <p:cNvSpPr>
            <a:spLocks noGrp="1"/>
          </p:cNvSpPr>
          <p:nvPr/>
        </p:nvSpPr>
        <p:spPr>
          <a:xfrm>
            <a:off x="428625" y="1428750"/>
            <a:ext cx="552450" cy="552450"/>
          </a:xfrm>
          <a:prstGeom prst="roundRect">
            <a:avLst>
              <a:gd name="adj" fmla="val 31034"/>
            </a:avLst>
          </a:prstGeom>
          <a:solidFill>
            <a:srgbClr val="17365D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8D4C27F-7239-4AC2-82B7-B64FA0E695F6}"/>
              </a:ext>
            </a:extLst>
          </p:cNvPr>
          <p:cNvSpPr>
            <a:spLocks noGrp="1"/>
          </p:cNvSpPr>
          <p:nvPr/>
        </p:nvSpPr>
        <p:spPr>
          <a:xfrm>
            <a:off x="1114425" y="1381125"/>
            <a:ext cx="2000250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Идентификация</a:t>
            </a:r>
          </a:p>
        </p:txBody>
      </p:sp>
      <p:sp>
        <p:nvSpPr>
          <p:cNvPr id="7" name="Стрелка вправо 6">
            <a:extLst>
              <a:ext uri="{FF2B5EF4-FFF2-40B4-BE49-F238E27FC236}">
                <a16:creationId xmlns:a16="http://schemas.microsoft.com/office/drawing/2014/main" id="{26368EBB-5C8D-4EBF-917D-31DC9724E6FC}"/>
              </a:ext>
            </a:extLst>
          </p:cNvPr>
          <p:cNvSpPr>
            <a:spLocks noGrp="1"/>
          </p:cNvSpPr>
          <p:nvPr/>
        </p:nvSpPr>
        <p:spPr>
          <a:xfrm>
            <a:off x="2857500" y="1543050"/>
            <a:ext cx="400050" cy="304800"/>
          </a:xfrm>
          <a:prstGeom prst="rightArrow">
            <a:avLst/>
          </a:prstGeom>
          <a:solidFill>
            <a:srgbClr val="D89A2B"/>
          </a:solidFill>
          <a:ln w="0">
            <a:noFill/>
          </a:ln>
        </p:spPr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4AB3AD64-2430-4714-8686-24CEB512D208}"/>
              </a:ext>
            </a:extLst>
          </p:cNvPr>
          <p:cNvSpPr>
            <a:spLocks noGrp="1"/>
          </p:cNvSpPr>
          <p:nvPr/>
        </p:nvSpPr>
        <p:spPr>
          <a:xfrm>
            <a:off x="3333750" y="1428750"/>
            <a:ext cx="552450" cy="552450"/>
          </a:xfrm>
          <a:prstGeom prst="roundRect">
            <a:avLst>
              <a:gd name="adj" fmla="val 31034"/>
            </a:avLst>
          </a:prstGeom>
          <a:solidFill>
            <a:srgbClr val="2F6B4F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30F19D5-9D5F-4C66-8A1E-25230B7162B7}"/>
              </a:ext>
            </a:extLst>
          </p:cNvPr>
          <p:cNvSpPr>
            <a:spLocks noGrp="1"/>
          </p:cNvSpPr>
          <p:nvPr/>
        </p:nvSpPr>
        <p:spPr>
          <a:xfrm>
            <a:off x="4019550" y="1381125"/>
            <a:ext cx="2000250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Права и обременения</a:t>
            </a:r>
          </a:p>
        </p:txBody>
      </p:sp>
      <p:sp>
        <p:nvSpPr>
          <p:cNvPr id="10" name="Стрелка вправо 9">
            <a:extLst>
              <a:ext uri="{FF2B5EF4-FFF2-40B4-BE49-F238E27FC236}">
                <a16:creationId xmlns:a16="http://schemas.microsoft.com/office/drawing/2014/main" id="{2507A089-FA23-4700-ABB7-52F26056ACD3}"/>
              </a:ext>
            </a:extLst>
          </p:cNvPr>
          <p:cNvSpPr>
            <a:spLocks noGrp="1"/>
          </p:cNvSpPr>
          <p:nvPr/>
        </p:nvSpPr>
        <p:spPr>
          <a:xfrm>
            <a:off x="5762625" y="1543050"/>
            <a:ext cx="400050" cy="304800"/>
          </a:xfrm>
          <a:prstGeom prst="rightArrow">
            <a:avLst/>
          </a:prstGeom>
          <a:solidFill>
            <a:srgbClr val="D89A2B"/>
          </a:solidFill>
          <a:ln w="0">
            <a:noFill/>
          </a:ln>
        </p:spPr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056EE998-F187-4F9B-BEAC-9F7DE92FF1E9}"/>
              </a:ext>
            </a:extLst>
          </p:cNvPr>
          <p:cNvSpPr>
            <a:spLocks noGrp="1"/>
          </p:cNvSpPr>
          <p:nvPr/>
        </p:nvSpPr>
        <p:spPr>
          <a:xfrm>
            <a:off x="6238875" y="1428750"/>
            <a:ext cx="552450" cy="552450"/>
          </a:xfrm>
          <a:prstGeom prst="roundRect">
            <a:avLst>
              <a:gd name="adj" fmla="val 31034"/>
            </a:avLst>
          </a:prstGeom>
          <a:solidFill>
            <a:srgbClr val="D89A2B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AFF944BB-E91B-4EEA-959E-5E6BF6D685C9}"/>
              </a:ext>
            </a:extLst>
          </p:cNvPr>
          <p:cNvSpPr>
            <a:spLocks noGrp="1"/>
          </p:cNvSpPr>
          <p:nvPr/>
        </p:nvSpPr>
        <p:spPr>
          <a:xfrm>
            <a:off x="6924675" y="1381125"/>
            <a:ext cx="2000250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Назначение и факт</a:t>
            </a:r>
          </a:p>
        </p:txBody>
      </p:sp>
      <p:sp>
        <p:nvSpPr>
          <p:cNvPr id="13" name="Стрелка вправо 12">
            <a:extLst>
              <a:ext uri="{FF2B5EF4-FFF2-40B4-BE49-F238E27FC236}">
                <a16:creationId xmlns:a16="http://schemas.microsoft.com/office/drawing/2014/main" id="{B788EB72-E3D0-42BD-BB18-524DED018726}"/>
              </a:ext>
            </a:extLst>
          </p:cNvPr>
          <p:cNvSpPr>
            <a:spLocks noGrp="1"/>
          </p:cNvSpPr>
          <p:nvPr/>
        </p:nvSpPr>
        <p:spPr>
          <a:xfrm>
            <a:off x="8667750" y="1543050"/>
            <a:ext cx="400050" cy="304800"/>
          </a:xfrm>
          <a:prstGeom prst="rightArrow">
            <a:avLst/>
          </a:prstGeom>
          <a:solidFill>
            <a:srgbClr val="D89A2B"/>
          </a:solidFill>
          <a:ln w="0">
            <a:noFill/>
          </a:ln>
        </p:spPr>
      </p:sp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B754ECC2-9FD9-40F8-B44E-3754AC5C624B}"/>
              </a:ext>
            </a:extLst>
          </p:cNvPr>
          <p:cNvSpPr>
            <a:spLocks noGrp="1"/>
          </p:cNvSpPr>
          <p:nvPr/>
        </p:nvSpPr>
        <p:spPr>
          <a:xfrm>
            <a:off x="9144000" y="1428750"/>
            <a:ext cx="552450" cy="552450"/>
          </a:xfrm>
          <a:prstGeom prst="roundRect">
            <a:avLst>
              <a:gd name="adj" fmla="val 31034"/>
            </a:avLst>
          </a:prstGeom>
          <a:solidFill>
            <a:srgbClr val="B94B45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2F6ED9B5-5A86-4E84-AE95-FCF84AF9A2EC}"/>
              </a:ext>
            </a:extLst>
          </p:cNvPr>
          <p:cNvSpPr>
            <a:spLocks noGrp="1"/>
          </p:cNvSpPr>
          <p:nvPr/>
        </p:nvSpPr>
        <p:spPr>
          <a:xfrm>
            <a:off x="9829800" y="1381125"/>
            <a:ext cx="2000250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Генплан и ПДП</a:t>
            </a:r>
          </a:p>
        </p:txBody>
      </p: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B4A9FC41-7768-4B57-B0C0-7D0F1D958795}"/>
              </a:ext>
            </a:extLst>
          </p:cNvPr>
          <p:cNvSpPr>
            <a:spLocks noGrp="1"/>
          </p:cNvSpPr>
          <p:nvPr/>
        </p:nvSpPr>
        <p:spPr>
          <a:xfrm>
            <a:off x="428625" y="3619500"/>
            <a:ext cx="552450" cy="552450"/>
          </a:xfrm>
          <a:prstGeom prst="roundRect">
            <a:avLst>
              <a:gd name="adj" fmla="val 31034"/>
            </a:avLst>
          </a:prstGeom>
          <a:solidFill>
            <a:srgbClr val="17365D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5E645943-1071-42A7-88AB-940A6DB22571}"/>
              </a:ext>
            </a:extLst>
          </p:cNvPr>
          <p:cNvSpPr>
            <a:spLocks noGrp="1"/>
          </p:cNvSpPr>
          <p:nvPr/>
        </p:nvSpPr>
        <p:spPr>
          <a:xfrm>
            <a:off x="1114425" y="3571875"/>
            <a:ext cx="2000250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Специальные зоны</a:t>
            </a:r>
          </a:p>
        </p:txBody>
      </p:sp>
      <p:sp>
        <p:nvSpPr>
          <p:cNvPr id="18" name="Стрелка вправо 17">
            <a:extLst>
              <a:ext uri="{FF2B5EF4-FFF2-40B4-BE49-F238E27FC236}">
                <a16:creationId xmlns:a16="http://schemas.microsoft.com/office/drawing/2014/main" id="{BE247B13-C723-4310-A53B-7BCA2A568EEB}"/>
              </a:ext>
            </a:extLst>
          </p:cNvPr>
          <p:cNvSpPr>
            <a:spLocks noGrp="1"/>
          </p:cNvSpPr>
          <p:nvPr/>
        </p:nvSpPr>
        <p:spPr>
          <a:xfrm>
            <a:off x="2857500" y="3733800"/>
            <a:ext cx="400050" cy="304800"/>
          </a:xfrm>
          <a:prstGeom prst="rightArrow">
            <a:avLst/>
          </a:prstGeom>
          <a:solidFill>
            <a:srgbClr val="D89A2B"/>
          </a:solidFill>
          <a:ln w="0">
            <a:noFill/>
          </a:ln>
        </p:spPr>
      </p:sp>
      <p:sp>
        <p:nvSpPr>
          <p:cNvPr id="19" name="Скругленный прямоугольник 18">
            <a:extLst>
              <a:ext uri="{FF2B5EF4-FFF2-40B4-BE49-F238E27FC236}">
                <a16:creationId xmlns:a16="http://schemas.microsoft.com/office/drawing/2014/main" id="{644AFDE3-69E0-4406-8AFC-915A96040AC1}"/>
              </a:ext>
            </a:extLst>
          </p:cNvPr>
          <p:cNvSpPr>
            <a:spLocks noGrp="1"/>
          </p:cNvSpPr>
          <p:nvPr/>
        </p:nvSpPr>
        <p:spPr>
          <a:xfrm>
            <a:off x="3333750" y="3619500"/>
            <a:ext cx="552450" cy="552450"/>
          </a:xfrm>
          <a:prstGeom prst="roundRect">
            <a:avLst>
              <a:gd name="adj" fmla="val 31034"/>
            </a:avLst>
          </a:prstGeom>
          <a:solidFill>
            <a:srgbClr val="2F6B4F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6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56924F60-F5B4-486C-8322-D908BB52E404}"/>
              </a:ext>
            </a:extLst>
          </p:cNvPr>
          <p:cNvSpPr>
            <a:spLocks noGrp="1"/>
          </p:cNvSpPr>
          <p:nvPr/>
        </p:nvSpPr>
        <p:spPr>
          <a:xfrm>
            <a:off x="4019550" y="3571875"/>
            <a:ext cx="2000250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Доступ и сети</a:t>
            </a:r>
          </a:p>
        </p:txBody>
      </p:sp>
      <p:sp>
        <p:nvSpPr>
          <p:cNvPr id="21" name="Стрелка вправо 20">
            <a:extLst>
              <a:ext uri="{FF2B5EF4-FFF2-40B4-BE49-F238E27FC236}">
                <a16:creationId xmlns:a16="http://schemas.microsoft.com/office/drawing/2014/main" id="{FFFA3766-BD72-4B68-A8C7-96B295E27E86}"/>
              </a:ext>
            </a:extLst>
          </p:cNvPr>
          <p:cNvSpPr>
            <a:spLocks noGrp="1"/>
          </p:cNvSpPr>
          <p:nvPr/>
        </p:nvSpPr>
        <p:spPr>
          <a:xfrm>
            <a:off x="5762625" y="3733800"/>
            <a:ext cx="400050" cy="304800"/>
          </a:xfrm>
          <a:prstGeom prst="rightArrow">
            <a:avLst/>
          </a:prstGeom>
          <a:solidFill>
            <a:srgbClr val="D89A2B"/>
          </a:solidFill>
          <a:ln w="0">
            <a:noFill/>
          </a:ln>
        </p:spPr>
      </p:sp>
      <p:sp>
        <p:nvSpPr>
          <p:cNvPr id="22" name="Скругленный прямоугольник 21">
            <a:extLst>
              <a:ext uri="{FF2B5EF4-FFF2-40B4-BE49-F238E27FC236}">
                <a16:creationId xmlns:a16="http://schemas.microsoft.com/office/drawing/2014/main" id="{D778D5AA-2251-4988-A76E-FC7DBF9CE6D8}"/>
              </a:ext>
            </a:extLst>
          </p:cNvPr>
          <p:cNvSpPr>
            <a:spLocks noGrp="1"/>
          </p:cNvSpPr>
          <p:nvPr/>
        </p:nvSpPr>
        <p:spPr>
          <a:xfrm>
            <a:off x="6238875" y="3619500"/>
            <a:ext cx="552450" cy="552450"/>
          </a:xfrm>
          <a:prstGeom prst="roundRect">
            <a:avLst>
              <a:gd name="adj" fmla="val 31034"/>
            </a:avLst>
          </a:prstGeom>
          <a:solidFill>
            <a:srgbClr val="D89A2B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7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FED486E6-7D4E-4C40-917D-DAA62B2A673E}"/>
              </a:ext>
            </a:extLst>
          </p:cNvPr>
          <p:cNvSpPr>
            <a:spLocks noGrp="1"/>
          </p:cNvSpPr>
          <p:nvPr/>
        </p:nvSpPr>
        <p:spPr>
          <a:xfrm>
            <a:off x="6924675" y="3571875"/>
            <a:ext cx="2000250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Конфликты</a:t>
            </a:r>
          </a:p>
        </p:txBody>
      </p:sp>
      <p:sp>
        <p:nvSpPr>
          <p:cNvPr id="24" name="Стрелка вправо 23">
            <a:extLst>
              <a:ext uri="{FF2B5EF4-FFF2-40B4-BE49-F238E27FC236}">
                <a16:creationId xmlns:a16="http://schemas.microsoft.com/office/drawing/2014/main" id="{3F027E1C-4485-4763-A876-B23A71C7D3C6}"/>
              </a:ext>
            </a:extLst>
          </p:cNvPr>
          <p:cNvSpPr>
            <a:spLocks noGrp="1"/>
          </p:cNvSpPr>
          <p:nvPr/>
        </p:nvSpPr>
        <p:spPr>
          <a:xfrm>
            <a:off x="8667750" y="3733800"/>
            <a:ext cx="400050" cy="304800"/>
          </a:xfrm>
          <a:prstGeom prst="rightArrow">
            <a:avLst/>
          </a:prstGeom>
          <a:solidFill>
            <a:srgbClr val="D89A2B"/>
          </a:solidFill>
          <a:ln w="0">
            <a:noFill/>
          </a:ln>
        </p:spPr>
      </p:sp>
      <p:sp>
        <p:nvSpPr>
          <p:cNvPr id="25" name="Скругленный прямоугольник 24">
            <a:extLst>
              <a:ext uri="{FF2B5EF4-FFF2-40B4-BE49-F238E27FC236}">
                <a16:creationId xmlns:a16="http://schemas.microsoft.com/office/drawing/2014/main" id="{1A3DE316-F702-4CA6-801E-3F46B8E09FFF}"/>
              </a:ext>
            </a:extLst>
          </p:cNvPr>
          <p:cNvSpPr>
            <a:spLocks noGrp="1"/>
          </p:cNvSpPr>
          <p:nvPr/>
        </p:nvSpPr>
        <p:spPr>
          <a:xfrm>
            <a:off x="9144000" y="3619500"/>
            <a:ext cx="552450" cy="552450"/>
          </a:xfrm>
          <a:prstGeom prst="roundRect">
            <a:avLst>
              <a:gd name="adj" fmla="val 31034"/>
            </a:avLst>
          </a:prstGeom>
          <a:solidFill>
            <a:srgbClr val="B94B45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8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73D71C8C-B9E5-4A81-9594-8343D5D32DB9}"/>
              </a:ext>
            </a:extLst>
          </p:cNvPr>
          <p:cNvSpPr>
            <a:spLocks noGrp="1"/>
          </p:cNvSpPr>
          <p:nvPr/>
        </p:nvSpPr>
        <p:spPr>
          <a:xfrm>
            <a:off x="9829800" y="3571875"/>
            <a:ext cx="2000250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Варианты решения</a:t>
            </a:r>
          </a:p>
        </p:txBody>
      </p:sp>
      <p:sp>
        <p:nvSpPr>
          <p:cNvPr id="27" name="Скругленный прямоугольник 26">
            <a:extLst>
              <a:ext uri="{FF2B5EF4-FFF2-40B4-BE49-F238E27FC236}">
                <a16:creationId xmlns:a16="http://schemas.microsoft.com/office/drawing/2014/main" id="{A00C482D-534C-47A1-A172-C1F3BE192CA2}"/>
              </a:ext>
            </a:extLst>
          </p:cNvPr>
          <p:cNvSpPr>
            <a:spLocks noGrp="1"/>
          </p:cNvSpPr>
          <p:nvPr/>
        </p:nvSpPr>
        <p:spPr>
          <a:xfrm>
            <a:off x="2333625" y="5810250"/>
            <a:ext cx="7524750" cy="523875"/>
          </a:xfrm>
          <a:prstGeom prst="roundRect">
            <a:avLst>
              <a:gd name="adj" fmla="val 32727"/>
            </a:avLst>
          </a:prstGeom>
          <a:solidFill>
            <a:srgbClr val="F7EBCF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 fontScale="92831"/>
          </a:bodyPr>
          <a:lstStyle/>
          <a:p>
            <a:pPr algn="ctr">
              <a:defRPr sz="1350" b="1">
                <a:solidFill>
                  <a:srgbClr val="7A5312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7A5312"/>
                </a:solidFill>
                <a:latin typeface="DejaVu Sans"/>
                <a:ea typeface="DejaVu Sans"/>
                <a:cs typeface="DejaVu Sans"/>
              </a:rPr>
              <a:t>Вывод содержит основание, выявленные ограничения и необходимые согласования</a:t>
            </a:r>
          </a:p>
        </p:txBody>
      </p:sp>
    </p:spTree>
    <p:extLst>
      <p:ext uri="{BB962C8B-B14F-4D97-AF65-F5344CB8AC3E}">
        <p14:creationId xmlns:p14="http://schemas.microsoft.com/office/powerpoint/2010/main" val="2504341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F41395C0-EF96-4F8E-8DDA-F10AB99C5D0D}"/>
              </a:ext>
            </a:extLst>
          </p:cNvPr>
          <p:cNvSpPr>
            <a:spLocks noGrp="1"/>
          </p:cNvSpPr>
          <p:nvPr/>
        </p:nvSpPr>
        <p:spPr>
          <a:xfrm>
            <a:off x="400050" y="238125"/>
            <a:ext cx="523875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1">
                <a:solidFill>
                  <a:srgbClr val="D89A2B"/>
                </a:solidFill>
                <a:latin typeface="DejaVu Sans"/>
                <a:ea typeface="DejaVu Sans"/>
                <a:cs typeface="DejaVu Sans"/>
              </a:defRPr>
            </a:pPr>
            <a:endParaRPr sz="1350" b="1" dirty="0">
              <a:solidFill>
                <a:srgbClr val="D89A2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CA0083D-9837-45F8-9FF1-8F6BE5BA9521}"/>
              </a:ext>
            </a:extLst>
          </p:cNvPr>
          <p:cNvSpPr>
            <a:spLocks noGrp="1"/>
          </p:cNvSpPr>
          <p:nvPr/>
        </p:nvSpPr>
        <p:spPr>
          <a:xfrm>
            <a:off x="1000125" y="333374"/>
            <a:ext cx="10620375" cy="3524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000" lnSpcReduction="20000"/>
          </a:bodyPr>
          <a:lstStyle/>
          <a:p>
            <a:pPr algn="l">
              <a:def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endParaRPr sz="2325" b="1" dirty="0">
              <a:solidFill>
                <a:srgbClr val="17365D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D4032D0-86F3-4A2A-8B5A-25255C626100}"/>
              </a:ext>
            </a:extLst>
          </p:cNvPr>
          <p:cNvSpPr>
            <a:spLocks noGrp="1"/>
          </p:cNvSpPr>
          <p:nvPr/>
        </p:nvSpPr>
        <p:spPr>
          <a:xfrm>
            <a:off x="1047750" y="1143000"/>
            <a:ext cx="1009650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1841" lnSpcReduction="20000"/>
          </a:bodyPr>
          <a:lstStyle/>
          <a:p>
            <a:pPr algn="ctr">
              <a:defRPr sz="210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Рациональное использование участка возникает на пересечении четырёх условий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2C9C68FD-B2E7-44E6-A27D-62B2E0929FD4}"/>
              </a:ext>
            </a:extLst>
          </p:cNvPr>
          <p:cNvSpPr>
            <a:spLocks noGrp="1"/>
          </p:cNvSpPr>
          <p:nvPr/>
        </p:nvSpPr>
        <p:spPr>
          <a:xfrm>
            <a:off x="857250" y="2333625"/>
            <a:ext cx="2286000" cy="952500"/>
          </a:xfrm>
          <a:prstGeom prst="roundRect">
            <a:avLst>
              <a:gd name="adj" fmla="val 18000"/>
            </a:avLst>
          </a:prstGeom>
          <a:solidFill>
            <a:srgbClr val="DCECF7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202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ЗАКОННО</a:t>
            </a: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F074D4A0-D1CD-4C13-B077-4A1B135C8795}"/>
              </a:ext>
            </a:extLst>
          </p:cNvPr>
          <p:cNvSpPr>
            <a:spLocks noGrp="1"/>
          </p:cNvSpPr>
          <p:nvPr/>
        </p:nvSpPr>
        <p:spPr>
          <a:xfrm>
            <a:off x="3571875" y="2333625"/>
            <a:ext cx="2286000" cy="952500"/>
          </a:xfrm>
          <a:prstGeom prst="roundRect">
            <a:avLst>
              <a:gd name="adj" fmla="val 18000"/>
            </a:avLst>
          </a:prstGeom>
          <a:solidFill>
            <a:srgbClr val="DDEFE5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 fontScale="96444"/>
          </a:bodyPr>
          <a:lstStyle/>
          <a:p>
            <a:pPr algn="ctr">
              <a:defRPr sz="1725" b="1">
                <a:solidFill>
                  <a:srgbClr val="2F6B4F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2F6B4F"/>
                </a:solidFill>
                <a:latin typeface="DejaVu Sans"/>
                <a:ea typeface="DejaVu Sans"/>
                <a:cs typeface="DejaVu Sans"/>
              </a:rPr>
              <a:t>ПЛАНИРОВОЧНО</a:t>
            </a:r>
          </a:p>
          <a:p>
            <a:pPr algn="ctr">
              <a:defRPr sz="1725" b="1">
                <a:solidFill>
                  <a:srgbClr val="2F6B4F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2F6B4F"/>
                </a:solidFill>
                <a:latin typeface="DejaVu Sans"/>
                <a:ea typeface="DejaVu Sans"/>
                <a:cs typeface="DejaVu Sans"/>
              </a:rPr>
              <a:t>СОГЛАСОВАНО</a:t>
            </a: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8F146D7F-6099-4945-9AE0-820066916272}"/>
              </a:ext>
            </a:extLst>
          </p:cNvPr>
          <p:cNvSpPr>
            <a:spLocks noGrp="1"/>
          </p:cNvSpPr>
          <p:nvPr/>
        </p:nvSpPr>
        <p:spPr>
          <a:xfrm>
            <a:off x="6286500" y="2333625"/>
            <a:ext cx="2286000" cy="952500"/>
          </a:xfrm>
          <a:prstGeom prst="roundRect">
            <a:avLst>
              <a:gd name="adj" fmla="val 18000"/>
            </a:avLst>
          </a:prstGeom>
          <a:solidFill>
            <a:srgbClr val="F7EBCF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2025" b="1">
                <a:solidFill>
                  <a:srgbClr val="7A5312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7A5312"/>
                </a:solidFill>
                <a:latin typeface="DejaVu Sans"/>
                <a:ea typeface="DejaVu Sans"/>
                <a:cs typeface="DejaVu Sans"/>
              </a:rPr>
              <a:t>БЕЗОПАСНО</a:t>
            </a: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A9869A81-3055-4B4A-85B4-DD0620793164}"/>
              </a:ext>
            </a:extLst>
          </p:cNvPr>
          <p:cNvSpPr>
            <a:spLocks noGrp="1"/>
          </p:cNvSpPr>
          <p:nvPr/>
        </p:nvSpPr>
        <p:spPr>
          <a:xfrm>
            <a:off x="8853854" y="2333625"/>
            <a:ext cx="2433271" cy="952500"/>
          </a:xfrm>
          <a:prstGeom prst="roundRect">
            <a:avLst>
              <a:gd name="adj" fmla="val 18000"/>
            </a:avLst>
          </a:prstGeom>
          <a:solidFill>
            <a:srgbClr val="F4DFDC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650" b="1">
                <a:solidFill>
                  <a:srgbClr val="B94B45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 dirty="0">
                <a:solidFill>
                  <a:srgbClr val="B94B45"/>
                </a:solidFill>
                <a:latin typeface="DejaVu Sans"/>
                <a:ea typeface="DejaVu Sans"/>
                <a:cs typeface="DejaVu Sans"/>
              </a:rPr>
              <a:t>ОБЕСПЕЧЕНО</a:t>
            </a:r>
          </a:p>
          <a:p>
            <a:pPr algn="ctr">
              <a:defRPr sz="1650" b="1">
                <a:solidFill>
                  <a:srgbClr val="B94B45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 dirty="0">
                <a:solidFill>
                  <a:srgbClr val="B94B45"/>
                </a:solidFill>
                <a:latin typeface="DejaVu Sans"/>
                <a:ea typeface="DejaVu Sans"/>
                <a:cs typeface="DejaVu Sans"/>
              </a:rPr>
              <a:t>ИНФРАСТРУКТУРОЙ</a:t>
            </a: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4DFEFDD3-8B91-4240-9576-F34260FEAA12}"/>
              </a:ext>
            </a:extLst>
          </p:cNvPr>
          <p:cNvSpPr>
            <a:spLocks noGrp="1"/>
          </p:cNvSpPr>
          <p:nvPr/>
        </p:nvSpPr>
        <p:spPr>
          <a:xfrm>
            <a:off x="2238375" y="4095750"/>
            <a:ext cx="7715250" cy="809625"/>
          </a:xfrm>
          <a:prstGeom prst="roundRect">
            <a:avLst>
              <a:gd name="adj" fmla="val 21176"/>
            </a:avLst>
          </a:prstGeom>
          <a:solidFill>
            <a:srgbClr val="17365D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Проверяйте участок вместе с территорией и актуальными документами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E5443B4-9374-4284-9608-9555719EF32C}"/>
              </a:ext>
            </a:extLst>
          </p:cNvPr>
          <p:cNvSpPr>
            <a:spLocks noGrp="1"/>
          </p:cNvSpPr>
          <p:nvPr/>
        </p:nvSpPr>
        <p:spPr>
          <a:xfrm>
            <a:off x="1666875" y="5381625"/>
            <a:ext cx="8858250" cy="619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575" b="1">
                <a:solidFill>
                  <a:srgbClr val="2F6B4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2F6B4F"/>
                </a:solidFill>
                <a:latin typeface="DejaVu Sans"/>
                <a:ea typeface="DejaVu Sans"/>
                <a:cs typeface="DejaVu Sans"/>
              </a:rPr>
              <a:t>Контрольный вопрос: почему зарегистрированное право не гарантирует допустимость любого строительства?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E9FF0AF-A586-4F3A-9FDE-4389F391A252}"/>
              </a:ext>
            </a:extLst>
          </p:cNvPr>
          <p:cNvSpPr>
            <a:spLocks noGrp="1"/>
          </p:cNvSpPr>
          <p:nvPr/>
        </p:nvSpPr>
        <p:spPr>
          <a:xfrm>
            <a:off x="11334750" y="6515100"/>
            <a:ext cx="428625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r">
              <a:defRPr sz="825" b="1">
                <a:solidFill>
                  <a:srgbClr val="65737E"/>
                </a:solidFill>
                <a:latin typeface="DejaVu Sans"/>
                <a:ea typeface="DejaVu Sans"/>
                <a:cs typeface="DejaVu Sans"/>
              </a:defRPr>
            </a:pPr>
            <a:endParaRPr sz="825" b="1" dirty="0">
              <a:solidFill>
                <a:srgbClr val="65737E"/>
              </a:solidFill>
              <a:latin typeface="DejaVu Sans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1414424141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632</Words>
  <Application>Microsoft Office PowerPoint</Application>
  <DocSecurity>0</DocSecurity>
  <PresentationFormat>Широкоэкранный</PresentationFormat>
  <Paragraphs>157</Paragraphs>
  <Slides>14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Aptos</vt:lpstr>
      <vt:lpstr>DejaVu Sans</vt:lpstr>
      <vt:lpstr>Times New Roman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Анар Бакирбаева</cp:lastModifiedBy>
  <cp:revision>5</cp:revision>
  <dcterms:created xsi:type="dcterms:W3CDTF">2026-09-28T16:24:31Z</dcterms:created>
  <dcterms:modified xsi:type="dcterms:W3CDTF">2026-09-29T04:47:50Z</dcterms:modified>
</cp:coreProperties>
</file>